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9" r:id="rId2"/>
    <p:sldId id="303" r:id="rId3"/>
    <p:sldId id="304" r:id="rId4"/>
    <p:sldId id="288" r:id="rId5"/>
    <p:sldId id="302" r:id="rId6"/>
    <p:sldId id="269" r:id="rId7"/>
    <p:sldId id="268" r:id="rId8"/>
    <p:sldId id="292" r:id="rId9"/>
    <p:sldId id="270" r:id="rId10"/>
    <p:sldId id="271" r:id="rId11"/>
    <p:sldId id="290" r:id="rId12"/>
    <p:sldId id="291" r:id="rId13"/>
    <p:sldId id="274" r:id="rId14"/>
    <p:sldId id="285" r:id="rId15"/>
    <p:sldId id="294" r:id="rId16"/>
    <p:sldId id="286" r:id="rId17"/>
    <p:sldId id="278" r:id="rId18"/>
    <p:sldId id="297" r:id="rId19"/>
    <p:sldId id="295" r:id="rId20"/>
    <p:sldId id="298" r:id="rId21"/>
    <p:sldId id="296" r:id="rId22"/>
    <p:sldId id="301" r:id="rId23"/>
    <p:sldId id="300" r:id="rId24"/>
    <p:sldId id="306" r:id="rId25"/>
    <p:sldId id="305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07578-C919-4F87-A51B-4612DB255B17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733AF-D7E4-45D2-9F63-968FC595D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029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33AF-D7E4-45D2-9F63-968FC595DE9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253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B5C6-3DFE-4ED3-A4A7-5B60093B4D08}" type="datetime1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FD76-C524-443A-9FB9-519EDE02E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1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4475-97E9-4654-9ACF-8CEDDAB269E4}" type="datetime1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FD76-C524-443A-9FB9-519EDE02E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089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5BCA-5EC4-41F0-B943-CDC3072C51BF}" type="datetime1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FD76-C524-443A-9FB9-519EDE02E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82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565D-8DF4-4B55-8F9C-DE0A48EC963B}" type="datetime1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FD76-C524-443A-9FB9-519EDE02E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338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FCB0-D2AB-4A20-86E9-C2A28550F3C2}" type="datetime1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FD76-C524-443A-9FB9-519EDE02E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10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1F97-0AF4-4A22-A9AB-15E5C9249786}" type="datetime1">
              <a:rPr lang="ru-RU" smtClean="0"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FD76-C524-443A-9FB9-519EDE02E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51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97EF-F56C-47B0-8422-0789E5023C14}" type="datetime1">
              <a:rPr lang="ru-RU" smtClean="0"/>
              <a:t>07.10.2021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FD76-C524-443A-9FB9-519EDE02E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948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AB16-47C1-40BA-A390-36DD3D877A96}" type="datetime1">
              <a:rPr lang="ru-RU" smtClean="0"/>
              <a:t>07.10.2021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FD76-C524-443A-9FB9-519EDE02E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04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3D06-C580-473D-97DF-A5275D434F7C}" type="datetime1">
              <a:rPr lang="ru-RU" smtClean="0"/>
              <a:t>07.10.2021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FD76-C524-443A-9FB9-519EDE02E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26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17E9-C91B-40E3-B0C8-734C2278C41D}" type="datetime1">
              <a:rPr lang="ru-RU" smtClean="0"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FD76-C524-443A-9FB9-519EDE02E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77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DF7F-8321-4679-AD7C-19F1C86B7CAF}" type="datetime1">
              <a:rPr lang="ru-RU" smtClean="0"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FD76-C524-443A-9FB9-519EDE02E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16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67B15-7DE7-4E25-A33A-1D7D48E65D78}" type="datetime1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FD76-C524-443A-9FB9-519EDE02E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4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42703" y="1243934"/>
            <a:ext cx="9144000" cy="311373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Учет </a:t>
            </a: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профессиональной направленности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 </a:t>
            </a: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освоении ОУД Математика (на примере ППКРС 18.01.28 Оператор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нефтепереработки</a:t>
            </a:r>
            <a:r>
              <a:rPr lang="en-US" sz="4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r>
              <a:rPr lang="ru-RU" sz="48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latin typeface="+mn-lt"/>
              </a:rPr>
            </a:br>
            <a:endParaRPr lang="ru-RU" sz="4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3518" y="4503966"/>
            <a:ext cx="5754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Кучина Т.А., 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ГБПОУ </a:t>
            </a:r>
            <a:r>
              <a:rPr lang="ru-RU" sz="2400" dirty="0">
                <a:solidFill>
                  <a:srgbClr val="002060"/>
                </a:solidFill>
              </a:rPr>
              <a:t>ИО «Ангарский техникум рекламы и промышленных </a:t>
            </a:r>
            <a:r>
              <a:rPr lang="ru-RU" sz="2400" dirty="0" smtClean="0">
                <a:solidFill>
                  <a:srgbClr val="002060"/>
                </a:solidFill>
              </a:rPr>
              <a:t>технологий»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FD76-C524-443A-9FB9-519EDE02ECB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59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2255" y="547868"/>
            <a:ext cx="712666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</a:rPr>
              <a:t>1. Какое </a:t>
            </a:r>
            <a:r>
              <a:rPr lang="ru-RU" sz="3200" b="1" dirty="0">
                <a:solidFill>
                  <a:srgbClr val="002060"/>
                </a:solidFill>
              </a:rPr>
              <a:t>количество нефти (в тоннах) вмещает цилиндрическая цистерна диаметром 18 м и высотой 7 м, если плотность нефти равна 0,85 г/см</a:t>
            </a:r>
            <a:r>
              <a:rPr lang="ru-RU" sz="3200" b="1" baseline="30000" dirty="0">
                <a:solidFill>
                  <a:srgbClr val="002060"/>
                </a:solidFill>
              </a:rPr>
              <a:t>3</a:t>
            </a:r>
            <a:r>
              <a:rPr lang="ru-RU" sz="3200" b="1" dirty="0" smtClean="0">
                <a:solidFill>
                  <a:srgbClr val="002060"/>
                </a:solidFill>
              </a:rPr>
              <a:t>?</a:t>
            </a:r>
          </a:p>
          <a:p>
            <a:pPr algn="just"/>
            <a:endParaRPr lang="ru-RU" sz="3200" b="1" dirty="0">
              <a:solidFill>
                <a:srgbClr val="002060"/>
              </a:solidFill>
            </a:endParaRPr>
          </a:p>
          <a:p>
            <a:pPr algn="just"/>
            <a:r>
              <a:rPr lang="ru-RU" sz="3200" b="1" dirty="0">
                <a:solidFill>
                  <a:srgbClr val="002060"/>
                </a:solidFill>
              </a:rPr>
              <a:t>2. По нефтепроводу диаметром 1м прокачивается со скоростью 25 см/с нефть. </a:t>
            </a:r>
            <a:r>
              <a:rPr lang="ru-RU" sz="3200" b="1" dirty="0" smtClean="0">
                <a:solidFill>
                  <a:srgbClr val="002060"/>
                </a:solidFill>
              </a:rPr>
              <a:t>Сколько </a:t>
            </a:r>
            <a:r>
              <a:rPr lang="ru-RU" sz="3200" b="1" dirty="0">
                <a:solidFill>
                  <a:srgbClr val="002060"/>
                </a:solidFill>
              </a:rPr>
              <a:t>тонн нефти пройдет по нефтепроводу за 1 час, за сутки, за год (при непрерывной работе), если плотность нефти 0,85 г/см</a:t>
            </a:r>
            <a:r>
              <a:rPr lang="ru-RU" sz="3200" b="1" baseline="30000" dirty="0">
                <a:solidFill>
                  <a:srgbClr val="002060"/>
                </a:solidFill>
              </a:rPr>
              <a:t>3</a:t>
            </a:r>
            <a:r>
              <a:rPr lang="ru-RU" sz="3200" b="1" dirty="0">
                <a:solidFill>
                  <a:srgbClr val="002060"/>
                </a:solidFill>
              </a:rPr>
              <a:t>? </a:t>
            </a:r>
          </a:p>
        </p:txBody>
      </p:sp>
      <p:pic>
        <p:nvPicPr>
          <p:cNvPr id="4098" name="Picture 2" descr="https://arhivurokov.ru/multiurok/5/9/6/5960b1b96a537ee6f707a295f377700bac801ec0/img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" t="24366" r="66155" b="25049"/>
          <a:stretch/>
        </p:blipFill>
        <p:spPr bwMode="auto">
          <a:xfrm>
            <a:off x="94269" y="1300900"/>
            <a:ext cx="4157219" cy="383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FD76-C524-443A-9FB9-519EDE02ECB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7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FD76-C524-443A-9FB9-519EDE02ECB1}" type="slidenum">
              <a:rPr lang="ru-RU" smtClean="0"/>
              <a:t>11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35" y="285750"/>
            <a:ext cx="91059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3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FD76-C524-443A-9FB9-519EDE02ECB1}" type="slidenum">
              <a:rPr lang="ru-RU" smtClean="0"/>
              <a:t>12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98" y="249333"/>
            <a:ext cx="9535108" cy="635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2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ento.su/upload/resize_cache/iblock/8ca/800_800_1/8ca0bd64a48e0785ba9ee149a0269c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510" y="1451891"/>
            <a:ext cx="762000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1510" y="273377"/>
            <a:ext cx="7508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ПЕРЕРАБОТКА НЕФТИ</a:t>
            </a:r>
            <a:r>
              <a:rPr lang="ru-RU" sz="5400" b="1" u="sng" dirty="0">
                <a:solidFill>
                  <a:srgbClr val="002060"/>
                </a:solidFill>
              </a:rPr>
              <a:t> 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FD76-C524-443A-9FB9-519EDE02ECB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18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ya-webdesign.com/images/drawing-cylinder-dimensional-1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83"/>
          <a:stretch/>
        </p:blipFill>
        <p:spPr bwMode="auto">
          <a:xfrm>
            <a:off x="457234" y="995180"/>
            <a:ext cx="2926989" cy="447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30977" y="146769"/>
            <a:ext cx="755087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</a:rPr>
              <a:t>Емкость </a:t>
            </a:r>
            <a:r>
              <a:rPr lang="ru-RU" sz="3200" b="1" dirty="0">
                <a:solidFill>
                  <a:srgbClr val="002060"/>
                </a:solidFill>
              </a:rPr>
              <a:t>для дизельного топлива состоит из двух полусфер диаметром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</a:rPr>
              <a:t>1,4 </a:t>
            </a:r>
            <a:r>
              <a:rPr lang="ru-RU" sz="3200" b="1" dirty="0">
                <a:solidFill>
                  <a:srgbClr val="002060"/>
                </a:solidFill>
              </a:rPr>
              <a:t>дм и цилиндра с таким же радиусом основания. Какой </a:t>
            </a:r>
            <a:r>
              <a:rPr lang="ru-RU" sz="3200" b="1" dirty="0" smtClean="0">
                <a:solidFill>
                  <a:srgbClr val="002060"/>
                </a:solidFill>
              </a:rPr>
              <a:t>длины </a:t>
            </a:r>
            <a:r>
              <a:rPr lang="ru-RU" sz="3200" b="1" dirty="0">
                <a:solidFill>
                  <a:srgbClr val="002060"/>
                </a:solidFill>
              </a:rPr>
              <a:t>должна быть цилиндрическая часть, чтобы вся емкость могла вместить 1200 л</a:t>
            </a:r>
            <a:r>
              <a:rPr lang="ru-RU" sz="3200" b="1" dirty="0" smtClean="0">
                <a:solidFill>
                  <a:srgbClr val="002060"/>
                </a:solidFill>
              </a:rPr>
              <a:t>?</a:t>
            </a:r>
          </a:p>
          <a:p>
            <a:pPr algn="just"/>
            <a:endParaRPr lang="ru-RU" sz="3200" b="1" dirty="0">
              <a:solidFill>
                <a:srgbClr val="002060"/>
              </a:solidFill>
            </a:endParaRPr>
          </a:p>
          <a:p>
            <a:pPr algn="just"/>
            <a:r>
              <a:rPr lang="ru-RU" sz="3200" b="1" dirty="0">
                <a:solidFill>
                  <a:srgbClr val="002060"/>
                </a:solidFill>
              </a:rPr>
              <a:t>2. АНХК перерабатывает в год 10,2 млн. т нефти. 36% переработанной нефти составляет дизельное топливо. Сколько таких емкостей приходится заполнять в течение года?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FD76-C524-443A-9FB9-519EDE02ECB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71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FD76-C524-443A-9FB9-519EDE02ECB1}" type="slidenum">
              <a:rPr lang="ru-RU" smtClean="0"/>
              <a:t>15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53" y="140802"/>
            <a:ext cx="9871010" cy="658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3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2178" y="254524"/>
            <a:ext cx="83615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ИНЖЕНЕРНО – </a:t>
            </a:r>
            <a:r>
              <a:rPr lang="ru-RU" sz="4400" b="1" dirty="0" smtClean="0">
                <a:solidFill>
                  <a:srgbClr val="002060"/>
                </a:solidFill>
              </a:rPr>
              <a:t>ЭКОНОМИЧЕСКИЙ ОТДЕЛ</a:t>
            </a:r>
            <a:endParaRPr lang="ru-RU" sz="4400" b="1" dirty="0"/>
          </a:p>
        </p:txBody>
      </p:sp>
      <p:pic>
        <p:nvPicPr>
          <p:cNvPr id="2050" name="Picture 2" descr="https://cdn.promdevelop.ru/wp-content/uploads/Strany-lidery-po-dobyche-neft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53" y="1855627"/>
            <a:ext cx="5967167" cy="402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0-tub-ru.yandex.net/i?id=7ebf2b8acf8373a7a399c64ecaf0a817-sr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458" y="1855627"/>
            <a:ext cx="5019741" cy="401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FD76-C524-443A-9FB9-519EDE02ECB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10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13402" y="193740"/>
                <a:ext cx="7004116" cy="6494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3200" b="1" dirty="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1. 1 баррель нефти на мировом рынке сырья стоит 67</a:t>
                </a:r>
                <a14:m>
                  <m:oMath xmlns:m="http://schemas.openxmlformats.org/officeDocument/2006/math">
                    <m:r>
                      <a:rPr lang="ru-RU" sz="32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$</m:t>
                    </m:r>
                  </m:oMath>
                </a14:m>
                <a:r>
                  <a:rPr lang="ru-RU" sz="32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. Сколько стоит 1 тонна нефти Urals, если её плотность 871 </a:t>
                </a:r>
                <a:r>
                  <a:rPr lang="ru-RU" sz="3200" b="1" dirty="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кг/м</a:t>
                </a:r>
                <a:r>
                  <a:rPr lang="ru-RU" sz="3200" b="1" baseline="30000" dirty="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3</a:t>
                </a:r>
                <a:r>
                  <a:rPr lang="ru-RU" sz="3200" b="1" dirty="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? (1</a:t>
                </a:r>
                <a14:m>
                  <m:oMath xmlns:m="http://schemas.openxmlformats.org/officeDocument/2006/math">
                    <m:r>
                      <a:rPr lang="ru-RU" sz="32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$ </m:t>
                    </m:r>
                  </m:oMath>
                </a14:m>
                <a:r>
                  <a:rPr lang="ru-RU" sz="32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= 64,36 </a:t>
                </a:r>
                <a:r>
                  <a:rPr lang="ru-RU" sz="3200" b="1" dirty="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руб.)</a:t>
                </a:r>
              </a:p>
              <a:p>
                <a:pPr algn="just"/>
                <a:endParaRPr lang="ru-RU" sz="3200" b="1" dirty="0">
                  <a:solidFill>
                    <a:srgbClr val="002060"/>
                  </a:solidFill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32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2. На одном из заводов АНХК на </a:t>
                </a:r>
                <a:r>
                  <a:rPr lang="ru-RU" sz="3200" b="1" dirty="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трубопроводе диаметром 150 мм </a:t>
                </a:r>
                <a:r>
                  <a:rPr lang="ru-RU" sz="32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расположены шаровые вентили, внутри которых находятся затворные шары. Найти объем затворного шара, если его диаметр больше диаметра </a:t>
                </a:r>
                <a:r>
                  <a:rPr lang="ru-RU" sz="3200" b="1" dirty="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трубы </a:t>
                </a:r>
                <a:r>
                  <a:rPr lang="ru-RU" sz="32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на 40 мм. Проходное отверстие составляет 80% от всего объема шара.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402" y="193740"/>
                <a:ext cx="7004116" cy="6494085"/>
              </a:xfrm>
              <a:prstGeom prst="rect">
                <a:avLst/>
              </a:prstGeom>
              <a:blipFill rotWithShape="0">
                <a:blip r:embed="rId2"/>
                <a:stretch>
                  <a:fillRect l="-2176" t="-1221" r="-2263" b="-21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www.web555.ru/images/stend/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9" y="1819373"/>
            <a:ext cx="4482345" cy="348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FD76-C524-443A-9FB9-519EDE02ECB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29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FD76-C524-443A-9FB9-519EDE02ECB1}" type="slidenum">
              <a:rPr lang="ru-RU" smtClean="0"/>
              <a:t>18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12" y="199570"/>
            <a:ext cx="9665737" cy="644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6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FD76-C524-443A-9FB9-519EDE02ECB1}" type="slidenum">
              <a:rPr lang="ru-RU" smtClean="0"/>
              <a:t>19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9" y="107528"/>
            <a:ext cx="9647076" cy="643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2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280558" y="436065"/>
            <a:ext cx="9354889" cy="558299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Преподаватель </a:t>
            </a: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математики за год решает примерно 1000 задач. Из них 60% составляют задачи по алгебре. Сколько примерно решается задач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геометрии?</a:t>
            </a:r>
            <a:endParaRPr lang="ru-RU" sz="4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FD76-C524-443A-9FB9-519EDE02ECB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0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FD76-C524-443A-9FB9-519EDE02ECB1}" type="slidenum">
              <a:rPr lang="ru-RU" smtClean="0"/>
              <a:t>20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35" y="207055"/>
            <a:ext cx="9497786" cy="633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FD76-C524-443A-9FB9-519EDE02ECB1}" type="slidenum">
              <a:rPr lang="ru-RU" smtClean="0"/>
              <a:t>21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49" y="208902"/>
            <a:ext cx="9609753" cy="640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9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FD76-C524-443A-9FB9-519EDE02ECB1}" type="slidenum">
              <a:rPr lang="ru-RU" smtClean="0"/>
              <a:t>22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81" y="392928"/>
            <a:ext cx="10190237" cy="607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9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FD76-C524-443A-9FB9-519EDE02ECB1}" type="slidenum">
              <a:rPr lang="ru-RU" smtClean="0"/>
              <a:t>23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63985" y="274271"/>
            <a:ext cx="116830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>
                <a:solidFill>
                  <a:srgbClr val="002060"/>
                </a:solidFill>
              </a:rPr>
              <a:t>Задача из </a:t>
            </a:r>
            <a:r>
              <a:rPr lang="ru-RU" sz="4000" b="1" u="sng" dirty="0" smtClean="0">
                <a:solidFill>
                  <a:srgbClr val="002060"/>
                </a:solidFill>
              </a:rPr>
              <a:t>ЕГЭ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Нефтяная </a:t>
            </a:r>
            <a:r>
              <a:rPr lang="ru-RU" sz="4000" b="1" dirty="0">
                <a:solidFill>
                  <a:srgbClr val="002060"/>
                </a:solidFill>
              </a:rPr>
              <a:t>компания бурит скважину для добычи нефти, которая залегает, по данным геологоразведки, на глубине 3 км. В течение рабочего дня бурильщики проходят 300 метров в глубину, но за ночь скважина вновь «заиливается», то есть заполняется грунтом на 30 метров. За сколько рабочих дней нефтяники пробурят скважину до глубины залегания нефти</a:t>
            </a:r>
            <a:r>
              <a:rPr lang="ru-RU" sz="4000" b="1" dirty="0" smtClean="0">
                <a:solidFill>
                  <a:srgbClr val="002060"/>
                </a:solidFill>
              </a:rPr>
              <a:t>?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9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FD76-C524-443A-9FB9-519EDE02ECB1}" type="slidenum">
              <a:rPr lang="ru-RU" smtClean="0"/>
              <a:t>24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9799" y="1321836"/>
            <a:ext cx="116830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Организация </a:t>
            </a:r>
            <a:r>
              <a:rPr lang="ru-RU" sz="4000" b="1" dirty="0">
                <a:solidFill>
                  <a:srgbClr val="002060"/>
                </a:solidFill>
              </a:rPr>
              <a:t>обучения с учетом профессиональной направленности 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позволяет </a:t>
            </a:r>
            <a:r>
              <a:rPr lang="ru-RU" sz="4000" b="1" u="sng" dirty="0">
                <a:solidFill>
                  <a:srgbClr val="002060"/>
                </a:solidFill>
              </a:rPr>
              <a:t>повысить мотивацию </a:t>
            </a:r>
            <a:r>
              <a:rPr lang="ru-RU" sz="4000" b="1" dirty="0" smtClean="0">
                <a:solidFill>
                  <a:srgbClr val="002060"/>
                </a:solidFill>
              </a:rPr>
              <a:t>обучающихся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>
                <a:solidFill>
                  <a:srgbClr val="002060"/>
                </a:solidFill>
              </a:rPr>
              <a:t>и </a:t>
            </a:r>
            <a:r>
              <a:rPr lang="ru-RU" sz="4000" b="1" u="sng" dirty="0">
                <a:solidFill>
                  <a:srgbClr val="002060"/>
                </a:solidFill>
              </a:rPr>
              <a:t>обеспечить опережающий вход </a:t>
            </a:r>
            <a:endParaRPr lang="ru-RU" sz="4000" b="1" u="sng" dirty="0" smtClean="0">
              <a:solidFill>
                <a:srgbClr val="00206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в </a:t>
            </a:r>
            <a:r>
              <a:rPr lang="ru-RU" sz="4000" b="1" dirty="0">
                <a:solidFill>
                  <a:srgbClr val="002060"/>
                </a:solidFill>
              </a:rPr>
              <a:t>профессию или </a:t>
            </a:r>
            <a:r>
              <a:rPr lang="ru-RU" sz="4000" b="1" dirty="0" smtClean="0">
                <a:solidFill>
                  <a:srgbClr val="002060"/>
                </a:solidFill>
              </a:rPr>
              <a:t>специальность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1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FD76-C524-443A-9FB9-519EDE02ECB1}" type="slidenum">
              <a:rPr lang="ru-RU" smtClean="0"/>
              <a:t>25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99253" y="2568578"/>
            <a:ext cx="8182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34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82904" y="338411"/>
            <a:ext cx="9354889" cy="558299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Сколько </a:t>
            </a: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растворено соли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</a:t>
            </a: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1000 г воды,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если </a:t>
            </a: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массовая доля соли в растворе составляет 60 %? </a:t>
            </a:r>
            <a:endParaRPr lang="ru-RU" sz="4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FD76-C524-443A-9FB9-519EDE02ECB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9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925" y="707010"/>
            <a:ext cx="11547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«Разум </a:t>
            </a: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только в знаниях,</a:t>
            </a:r>
            <a:b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и в умении их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применять»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5153" y="4048026"/>
            <a:ext cx="37235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002060"/>
                </a:solidFill>
              </a:rPr>
              <a:t>Аристотель</a:t>
            </a:r>
          </a:p>
          <a:p>
            <a:pPr algn="r"/>
            <a:r>
              <a:rPr lang="ru-RU" sz="3600" dirty="0" smtClean="0">
                <a:solidFill>
                  <a:srgbClr val="002060"/>
                </a:solidFill>
              </a:rPr>
              <a:t>384 – 322 гг. </a:t>
            </a:r>
          </a:p>
          <a:p>
            <a:pPr algn="r"/>
            <a:r>
              <a:rPr lang="ru-RU" sz="3600" dirty="0" smtClean="0">
                <a:solidFill>
                  <a:srgbClr val="002060"/>
                </a:solidFill>
              </a:rPr>
              <a:t>до нашей эры</a:t>
            </a:r>
            <a:endParaRPr lang="ru-RU" sz="3600" dirty="0">
              <a:solidFill>
                <a:srgbClr val="002060"/>
              </a:solidFill>
            </a:endParaRPr>
          </a:p>
          <a:p>
            <a:pPr algn="r"/>
            <a:r>
              <a:rPr lang="ru-RU" sz="3600" dirty="0" smtClean="0">
                <a:solidFill>
                  <a:srgbClr val="002060"/>
                </a:solidFill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im0-tub-ru.yandex.net/i?id=c89c5e6a1b348980671a328ce18169a4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05" y="2505241"/>
            <a:ext cx="6290821" cy="419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FD76-C524-443A-9FB9-519EDE02ECB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09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FD76-C524-443A-9FB9-519EDE02ECB1}" type="slidenum">
              <a:rPr lang="ru-RU" smtClean="0"/>
              <a:t>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nadym.rujazi.com/images/classified/2761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984" y="414780"/>
            <a:ext cx="42767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o-trubah.com/wp-content/uploads/2016/02/f20c6e40675302b56d6ab7f23b541ccc-600x39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81" y="2415029"/>
            <a:ext cx="57150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4206" y="414780"/>
            <a:ext cx="64290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СТРОИТЕЛЬСТВО И РЕМОНТ НЕФТЕПРОВОДА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FD76-C524-443A-9FB9-519EDE02ECB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62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c/cc/Moment_of_inertia_thick_cylinder_h.svg/902px-Moment_of_inertia_thick_cylinder_h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3"/>
          <a:stretch/>
        </p:blipFill>
        <p:spPr bwMode="auto">
          <a:xfrm>
            <a:off x="226245" y="216003"/>
            <a:ext cx="4666268" cy="452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53493" y="635293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</a:rPr>
              <a:t>1. Вычислить</a:t>
            </a:r>
            <a:r>
              <a:rPr lang="ru-RU" sz="3200" b="1" dirty="0">
                <a:solidFill>
                  <a:srgbClr val="002060"/>
                </a:solidFill>
              </a:rPr>
              <a:t>, какую площадь трубы необходимо обмотать плёнкой, если диаметр трубы </a:t>
            </a:r>
            <a:r>
              <a:rPr lang="ru-RU" sz="3200" b="1" dirty="0" smtClean="0">
                <a:solidFill>
                  <a:srgbClr val="002060"/>
                </a:solidFill>
              </a:rPr>
              <a:t>1220 мм</a:t>
            </a:r>
            <a:r>
              <a:rPr lang="ru-RU" sz="3200" b="1" dirty="0">
                <a:solidFill>
                  <a:srgbClr val="002060"/>
                </a:solidFill>
              </a:rPr>
              <a:t>, а её длина </a:t>
            </a:r>
            <a:r>
              <a:rPr lang="ru-RU" sz="3200" b="1" dirty="0" smtClean="0">
                <a:solidFill>
                  <a:srgbClr val="002060"/>
                </a:solidFill>
              </a:rPr>
              <a:t>10 км.</a:t>
            </a:r>
          </a:p>
          <a:p>
            <a:pPr algn="just"/>
            <a:endParaRPr lang="ru-RU" sz="3200" b="1" dirty="0">
              <a:solidFill>
                <a:srgbClr val="002060"/>
              </a:solidFill>
            </a:endParaRP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</a:rPr>
              <a:t>2. Подсчитать</a:t>
            </a:r>
            <a:r>
              <a:rPr lang="ru-RU" sz="3200" b="1" dirty="0">
                <a:solidFill>
                  <a:srgbClr val="002060"/>
                </a:solidFill>
              </a:rPr>
              <a:t>, сколько рулонов плёнки для этого необходимо. Для этого подсчитать, </a:t>
            </a:r>
            <a:r>
              <a:rPr lang="ru-RU" sz="3200" b="1" dirty="0" smtClean="0">
                <a:solidFill>
                  <a:srgbClr val="002060"/>
                </a:solidFill>
              </a:rPr>
              <a:t>сколько квадратных метров  </a:t>
            </a:r>
            <a:r>
              <a:rPr lang="ru-RU" sz="3200" b="1" dirty="0">
                <a:solidFill>
                  <a:srgbClr val="002060"/>
                </a:solidFill>
              </a:rPr>
              <a:t>плёнки в одном рулоне.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9938" y="4892511"/>
            <a:ext cx="4722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h</a:t>
            </a:r>
            <a:r>
              <a:rPr lang="ru-RU" sz="2800" b="1" dirty="0">
                <a:solidFill>
                  <a:srgbClr val="002060"/>
                </a:solidFill>
              </a:rPr>
              <a:t> = 95см, </a:t>
            </a:r>
            <a:r>
              <a:rPr lang="en-US" sz="2800" b="1" dirty="0">
                <a:solidFill>
                  <a:srgbClr val="002060"/>
                </a:solidFill>
              </a:rPr>
              <a:t>r</a:t>
            </a:r>
            <a:r>
              <a:rPr lang="ru-RU" sz="2800" b="1" baseline="-25000" dirty="0">
                <a:solidFill>
                  <a:srgbClr val="002060"/>
                </a:solidFill>
              </a:rPr>
              <a:t>2 </a:t>
            </a:r>
            <a:r>
              <a:rPr lang="ru-RU" sz="2800" b="1" dirty="0">
                <a:solidFill>
                  <a:srgbClr val="002060"/>
                </a:solidFill>
              </a:rPr>
              <a:t>= 55см, </a:t>
            </a:r>
            <a:r>
              <a:rPr lang="en-US" sz="2800" b="1" dirty="0">
                <a:solidFill>
                  <a:srgbClr val="002060"/>
                </a:solidFill>
              </a:rPr>
              <a:t>r</a:t>
            </a:r>
            <a:r>
              <a:rPr lang="ru-RU" sz="2800" b="1" baseline="-25000" dirty="0">
                <a:solidFill>
                  <a:srgbClr val="002060"/>
                </a:solidFill>
              </a:rPr>
              <a:t>1 </a:t>
            </a:r>
            <a:r>
              <a:rPr lang="ru-RU" sz="2800" b="1" dirty="0">
                <a:solidFill>
                  <a:srgbClr val="002060"/>
                </a:solidFill>
              </a:rPr>
              <a:t>= 3см, 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толщина </a:t>
            </a:r>
            <a:r>
              <a:rPr lang="ru-RU" sz="2800" b="1" dirty="0">
                <a:solidFill>
                  <a:srgbClr val="002060"/>
                </a:solidFill>
              </a:rPr>
              <a:t>пленки – 0,2мм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FD76-C524-443A-9FB9-519EDE02ECB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03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FD76-C524-443A-9FB9-519EDE02ECB1}" type="slidenum">
              <a:rPr lang="ru-RU" smtClean="0"/>
              <a:t>8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92" y="165683"/>
            <a:ext cx="9833688" cy="655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2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gdb.rferl.org/DF4A65A7-5FC2-4AE9-B13F-311B9FDA8A64_w1200_r1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43" y="2240063"/>
            <a:ext cx="5849299" cy="329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8792" y="433633"/>
            <a:ext cx="5608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ПРОКАЧИВАНИЕ И ХРАНЕНИЕ НЕФТИ</a:t>
            </a:r>
            <a:r>
              <a:rPr lang="ru-RU" sz="4000" b="1" u="sng" dirty="0">
                <a:solidFill>
                  <a:srgbClr val="002060"/>
                </a:solidFill>
              </a:rPr>
              <a:t>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076" name="Picture 4" descr="https://media2.fdncms.com/charleston/imager/alsgroupqld/u/zoom/4915451/1_png-magn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605" y="1140107"/>
            <a:ext cx="4508316" cy="338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FD76-C524-443A-9FB9-519EDE02ECB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5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1982</TotalTime>
  <Words>496</Words>
  <Application>Microsoft Office PowerPoint</Application>
  <PresentationFormat>Широкоэкранный</PresentationFormat>
  <Paragraphs>62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Times New Roman</vt:lpstr>
      <vt:lpstr>Тема Office</vt:lpstr>
      <vt:lpstr>Учет профессиональной направленности  при освоении ОУД Математика (на примере ППКРС 18.01.28 Оператор нефтепереработки) </vt:lpstr>
      <vt:lpstr>Преподаватель математики за год решает примерно 1000 задач. Из них 60% составляют задачи по алгебре. Сколько примерно решается задач по геометрии?</vt:lpstr>
      <vt:lpstr>Сколько растворено соли  в 1000 г воды,  если массовая доля соли в растворе составляет 60 %?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Круглова Ирина Михайловна</cp:lastModifiedBy>
  <cp:revision>76</cp:revision>
  <cp:lastPrinted>2019-04-17T12:36:49Z</cp:lastPrinted>
  <dcterms:created xsi:type="dcterms:W3CDTF">2019-04-13T02:59:56Z</dcterms:created>
  <dcterms:modified xsi:type="dcterms:W3CDTF">2021-10-07T09:18:46Z</dcterms:modified>
</cp:coreProperties>
</file>