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62" r:id="rId4"/>
    <p:sldId id="264" r:id="rId5"/>
    <p:sldId id="257" r:id="rId6"/>
    <p:sldId id="259" r:id="rId7"/>
    <p:sldId id="260" r:id="rId8"/>
    <p:sldId id="258" r:id="rId9"/>
    <p:sldId id="271" r:id="rId10"/>
    <p:sldId id="273" r:id="rId11"/>
    <p:sldId id="266" r:id="rId12"/>
    <p:sldId id="267" r:id="rId13"/>
    <p:sldId id="268" r:id="rId14"/>
    <p:sldId id="270" r:id="rId15"/>
    <p:sldId id="274" r:id="rId16"/>
    <p:sldId id="275" r:id="rId17"/>
    <p:sldId id="276" r:id="rId18"/>
    <p:sldId id="277" r:id="rId19"/>
    <p:sldId id="278" r:id="rId20"/>
    <p:sldId id="279" r:id="rId21"/>
    <p:sldId id="291" r:id="rId22"/>
    <p:sldId id="280" r:id="rId23"/>
    <p:sldId id="281" r:id="rId24"/>
    <p:sldId id="282" r:id="rId25"/>
    <p:sldId id="283" r:id="rId26"/>
    <p:sldId id="284" r:id="rId27"/>
    <p:sldId id="285" r:id="rId28"/>
    <p:sldId id="287" r:id="rId29"/>
    <p:sldId id="286" r:id="rId30"/>
    <p:sldId id="288" r:id="rId31"/>
    <p:sldId id="289" r:id="rId32"/>
    <p:sldId id="290" r:id="rId33"/>
    <p:sldId id="292" r:id="rId34"/>
    <p:sldId id="293" r:id="rId35"/>
    <p:sldId id="294" r:id="rId36"/>
    <p:sldId id="295" r:id="rId37"/>
    <p:sldId id="296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5AB70F-0C72-451B-94B6-474DF51C66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500174"/>
            <a:ext cx="7772400" cy="295753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Современные подходы к проблеме алалии. Инновационные технологии в работе с </a:t>
            </a:r>
            <a:r>
              <a:rPr lang="ru-RU" b="1" dirty="0" err="1" smtClean="0"/>
              <a:t>неговорящими</a:t>
            </a:r>
            <a:r>
              <a:rPr lang="ru-RU" b="1" dirty="0" smtClean="0"/>
              <a:t> </a:t>
            </a:r>
            <a:r>
              <a:rPr lang="ru-RU" b="1" dirty="0" smtClean="0"/>
              <a:t>детьми.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Патогенез моторной алалии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altLang="zh-CN" sz="2800">
                <a:cs typeface="Times New Roman" pitchFamily="18" charset="0"/>
              </a:rPr>
              <a:t>При моторной алалии не сформированными оказываются проводящие пути между премоторной, постцентральной областями мозга и височной, причем преимущественно в левом (доминантном по речи) полушарии.</a:t>
            </a:r>
            <a:endParaRPr lang="ru-RU" sz="2800">
              <a:cs typeface="Times New Roman" pitchFamily="18" charset="0"/>
            </a:endParaRPr>
          </a:p>
        </p:txBody>
      </p:sp>
      <p:pic>
        <p:nvPicPr>
          <p:cNvPr id="46087" name="Picture 7" descr="речевая систем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1484313"/>
            <a:ext cx="4248150" cy="4249737"/>
          </a:xfr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>
                <a:cs typeface="Times New Roman" pitchFamily="18" charset="0"/>
              </a:rPr>
              <a:t>Неврологическая симптоматика алалии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>
                <a:cs typeface="Times New Roman" pitchFamily="18" charset="0"/>
              </a:rPr>
              <a:t>Агнозии ;</a:t>
            </a:r>
          </a:p>
          <a:p>
            <a:pPr algn="ctr"/>
            <a:r>
              <a:rPr lang="ru-RU" dirty="0">
                <a:cs typeface="Times New Roman" pitchFamily="18" charset="0"/>
              </a:rPr>
              <a:t>Апраксии; </a:t>
            </a:r>
          </a:p>
          <a:p>
            <a:pPr algn="ctr"/>
            <a:r>
              <a:rPr lang="ru-RU" dirty="0">
                <a:cs typeface="Times New Roman" pitchFamily="18" charset="0"/>
              </a:rPr>
              <a:t>Снижение активности нейродинамических процессов; </a:t>
            </a:r>
          </a:p>
          <a:p>
            <a:pPr algn="ctr"/>
            <a:r>
              <a:rPr lang="ru-RU" dirty="0">
                <a:cs typeface="Times New Roman" pitchFamily="18" charset="0"/>
              </a:rPr>
              <a:t>Снижение функциональных возможностей подкорковых структур.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497887" cy="5688012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zh-CN" sz="2800" b="1">
                <a:cs typeface="Times New Roman" pitchFamily="18" charset="0"/>
              </a:rPr>
              <a:t>Агнозия</a:t>
            </a:r>
            <a:r>
              <a:rPr lang="ru-RU" altLang="zh-CN" sz="2800">
                <a:cs typeface="Times New Roman" pitchFamily="18" charset="0"/>
              </a:rPr>
              <a:t> </a:t>
            </a:r>
            <a:r>
              <a:rPr lang="ru-RU" altLang="zh-CN" sz="2800">
                <a:latin typeface="Times New Roman"/>
                <a:cs typeface="Times New Roman" pitchFamily="18" charset="0"/>
              </a:rPr>
              <a:t>–</a:t>
            </a:r>
            <a:r>
              <a:rPr lang="ru-RU" altLang="zh-CN" sz="2800">
                <a:cs typeface="Times New Roman" pitchFamily="18" charset="0"/>
              </a:rPr>
              <a:t> нарушение процесса распознавания и понимания предназначения предметов или стимулов обычно в пределах одной сенсорной модальности при сохранности сознания и функции органов чувств.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altLang="zh-CN" sz="280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zh-CN" sz="2800">
                <a:cs typeface="Times New Roman" pitchFamily="18" charset="0"/>
              </a:rPr>
              <a:t>Неречевая слуховая агнозия возникает при поражении правой височной доли</a:t>
            </a:r>
            <a:r>
              <a:rPr lang="ru-RU" altLang="zh-CN" sz="2800"/>
              <a:t>. </a:t>
            </a:r>
            <a:r>
              <a:rPr lang="ru-RU" altLang="zh-CN" sz="2800">
                <a:cs typeface="Times New Roman" pitchFamily="18" charset="0"/>
              </a:rPr>
              <a:t>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zh-CN" sz="2800">
                <a:cs typeface="Times New Roman" pitchFamily="18" charset="0"/>
              </a:rPr>
              <a:t>Доминантная слуховая агнозия возникает при поражении левого полушария, проявляется в трудностях понимания речи.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altLang="zh-CN" sz="2800"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altLang="zh-CN" sz="2800">
                <a:cs typeface="Times New Roman" pitchFamily="18" charset="0"/>
              </a:rPr>
              <a:t>Различают следующие виды зрительной агнозии: предметная агнозия, цветовая агнозия, агнозия на лица, пальцевая агнозия </a:t>
            </a:r>
            <a:endParaRPr lang="ru-RU" sz="28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cs typeface="Times New Roman" pitchFamily="18" charset="0"/>
              </a:rPr>
              <a:t>Виды апраксии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7772400" cy="4471988"/>
          </a:xfrm>
        </p:spPr>
        <p:txBody>
          <a:bodyPr/>
          <a:lstStyle/>
          <a:p>
            <a:pPr algn="ctr"/>
            <a:r>
              <a:rPr lang="ru-RU" altLang="zh-CN" sz="2800">
                <a:cs typeface="Times New Roman" pitchFamily="18" charset="0"/>
              </a:rPr>
              <a:t>При афферентной (кинестетической) апраксии ребенок не может воспроизводить единичные артикуляционные позы. В результате отмечаются поиски позы, замены одних поз другими. </a:t>
            </a:r>
          </a:p>
          <a:p>
            <a:pPr algn="ctr"/>
            <a:r>
              <a:rPr lang="ru-RU" altLang="zh-CN" sz="2800">
                <a:cs typeface="Times New Roman" pitchFamily="18" charset="0"/>
              </a:rPr>
              <a:t>При эфферентной (кинетической) апраксии отмечается несостоятельность в воспроизведении серии движений. Воспроизведению серии поз препятствуют персеверации (застревания). </a:t>
            </a:r>
            <a:endParaRPr lang="ru-RU" sz="28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Характер ЭЭГ исследования при алалии: 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отмечаются дисритмический тип;</a:t>
            </a:r>
          </a:p>
          <a:p>
            <a:pPr>
              <a:lnSpc>
                <a:spcPct val="90000"/>
              </a:lnSpc>
            </a:pPr>
            <a:r>
              <a:rPr lang="ru-RU"/>
              <a:t>недостаточная выраженность альфа-ритма или даже его отсутствие;</a:t>
            </a:r>
          </a:p>
          <a:p>
            <a:pPr>
              <a:lnSpc>
                <a:spcPct val="90000"/>
              </a:lnSpc>
            </a:pPr>
            <a:r>
              <a:rPr lang="ru-RU"/>
              <a:t>гиперсинхронные колебвания био-потенциалов;</a:t>
            </a:r>
          </a:p>
          <a:p>
            <a:pPr>
              <a:lnSpc>
                <a:spcPct val="90000"/>
              </a:lnSpc>
            </a:pPr>
            <a:r>
              <a:rPr lang="ru-RU"/>
              <a:t>снижение реактивности центральной нервной системы;</a:t>
            </a:r>
          </a:p>
          <a:p>
            <a:pPr>
              <a:lnSpc>
                <a:spcPct val="90000"/>
              </a:lnSpc>
            </a:pPr>
            <a:r>
              <a:rPr lang="ru-RU" altLang="zh-CN"/>
              <a:t>дисфункция стволовых регуляторных систем; </a:t>
            </a:r>
          </a:p>
          <a:p>
            <a:pPr>
              <a:lnSpc>
                <a:spcPct val="90000"/>
              </a:lnSpc>
            </a:pP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Речевая симптоматика при алалии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19625" cy="5068888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Речевой негативизм;</a:t>
            </a:r>
          </a:p>
          <a:p>
            <a:r>
              <a:rPr lang="ru-RU" sz="2800" dirty="0"/>
              <a:t>Нарушения понимания речи;</a:t>
            </a:r>
          </a:p>
          <a:p>
            <a:r>
              <a:rPr lang="ru-RU" sz="2800" dirty="0"/>
              <a:t>Замена вербальных средств коммуникации невербальными;</a:t>
            </a:r>
          </a:p>
          <a:p>
            <a:r>
              <a:rPr lang="ru-RU" sz="2800" dirty="0"/>
              <a:t>Системное нарушение речи: стойкий </a:t>
            </a:r>
            <a:r>
              <a:rPr lang="ru-RU" sz="2800" dirty="0" err="1" smtClean="0"/>
              <a:t>аграммтизм</a:t>
            </a:r>
            <a:r>
              <a:rPr lang="ru-RU" sz="2800" dirty="0" smtClean="0"/>
              <a:t>, нарушения актуализации в лексике </a:t>
            </a:r>
            <a:r>
              <a:rPr lang="ru-RU" sz="2800" dirty="0"/>
              <a:t>и нарушения слоговой структуры; </a:t>
            </a:r>
          </a:p>
        </p:txBody>
      </p:sp>
      <p:pic>
        <p:nvPicPr>
          <p:cNvPr id="51207" name="Picture 7" descr="чистит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70463" y="1600200"/>
            <a:ext cx="3778250" cy="4781550"/>
          </a:xfrm>
          <a:noFill/>
          <a:ln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2"/>
            <a:ext cx="8229600" cy="936609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Уровни понимания </a:t>
            </a:r>
            <a:r>
              <a:rPr lang="ru-RU" sz="4000" dirty="0" smtClean="0"/>
              <a:t>речи у </a:t>
            </a:r>
            <a:r>
              <a:rPr lang="ru-RU" sz="4000" dirty="0" err="1" smtClean="0"/>
              <a:t>неговорящих</a:t>
            </a:r>
            <a:r>
              <a:rPr lang="ru-RU" sz="4000" dirty="0" smtClean="0"/>
              <a:t> детей</a:t>
            </a:r>
            <a:endParaRPr lang="ru-RU" sz="40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214422"/>
            <a:ext cx="8464579" cy="545466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200" b="1" dirty="0">
                <a:cs typeface="Times New Roman" pitchFamily="18" charset="0"/>
              </a:rPr>
              <a:t>Нулевой:</a:t>
            </a:r>
            <a:r>
              <a:rPr lang="ru-RU" sz="2200" dirty="0">
                <a:cs typeface="Times New Roman" pitchFamily="18" charset="0"/>
              </a:rPr>
              <a:t> ребенок не воспринимает речи окружающих, иногда реагируют на свое имя, реже на интонации запрещения или поощрения. На этом уровне понимания речи могут находиться дети с сенсорной алалией в тяжелой степени.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2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200" b="1" dirty="0">
                <a:cs typeface="Times New Roman" pitchFamily="18" charset="0"/>
              </a:rPr>
              <a:t>Ситуативный</a:t>
            </a:r>
            <a:r>
              <a:rPr lang="ru-RU" sz="2200" dirty="0">
                <a:cs typeface="Times New Roman" pitchFamily="18" charset="0"/>
              </a:rPr>
              <a:t>: ребенок понимает просьбы, связанные с обиходным предметным миром. Знает имена близких и названия своих игрушек, может показать части тела у себя, у родителей, у куклы, но не различает по словесной просьбе изображений предметов (при сохранном физическом зрении), игрушек, хорошо знакомых ему в быту. </a:t>
            </a:r>
          </a:p>
          <a:p>
            <a:pPr>
              <a:lnSpc>
                <a:spcPct val="80000"/>
              </a:lnSpc>
            </a:pPr>
            <a:endParaRPr lang="ru-RU" sz="2200" dirty="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200" b="1" dirty="0">
                <a:cs typeface="Times New Roman" pitchFamily="18" charset="0"/>
              </a:rPr>
              <a:t>Номинативный:</a:t>
            </a:r>
            <a:r>
              <a:rPr lang="ru-RU" sz="2200" dirty="0">
                <a:cs typeface="Times New Roman" pitchFamily="18" charset="0"/>
              </a:rPr>
              <a:t> хорошо ориентируется в названии предметов, изображенных на отдельных картинках, но с трудом ориентируется в названиях действий, изображенных на сюжетных картинках. При этом ребенок не понимает вопросов косвенных падежей (Чем? Кому?). </a:t>
            </a:r>
          </a:p>
          <a:p>
            <a:pPr>
              <a:lnSpc>
                <a:spcPct val="80000"/>
              </a:lnSpc>
            </a:pPr>
            <a:endParaRPr lang="ru-RU" sz="2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/>
              <a:t>Состав активного словаря безречевых алаликов</a:t>
            </a:r>
            <a:r>
              <a:rPr lang="ru-RU" sz="4000"/>
              <a:t>: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91063" cy="4525963"/>
          </a:xfrm>
        </p:spPr>
        <p:txBody>
          <a:bodyPr/>
          <a:lstStyle/>
          <a:p>
            <a:r>
              <a:rPr lang="ru-RU" altLang="zh-CN" sz="2800"/>
              <a:t>Звукоподражания;</a:t>
            </a:r>
          </a:p>
          <a:p>
            <a:r>
              <a:rPr lang="ru-RU" altLang="zh-CN" sz="2800"/>
              <a:t>Звуковые комплексы;</a:t>
            </a:r>
          </a:p>
          <a:p>
            <a:r>
              <a:rPr lang="ru-RU" altLang="zh-CN" sz="2800"/>
              <a:t>Квазислова;</a:t>
            </a:r>
          </a:p>
          <a:p>
            <a:r>
              <a:rPr lang="ru-RU" altLang="zh-CN" sz="2800"/>
              <a:t>Слова лепетного происхождения;</a:t>
            </a:r>
          </a:p>
          <a:p>
            <a:r>
              <a:rPr lang="ru-RU" altLang="zh-CN" sz="2800"/>
              <a:t>Звуковые жесты;</a:t>
            </a:r>
          </a:p>
          <a:p>
            <a:r>
              <a:rPr lang="ru-RU" altLang="zh-CN" sz="2800"/>
              <a:t>Простые общеупотребительные слова  </a:t>
            </a:r>
            <a:endParaRPr lang="ru-RU" sz="2800"/>
          </a:p>
        </p:txBody>
      </p:sp>
      <p:pic>
        <p:nvPicPr>
          <p:cNvPr id="54277" name="Picture 5" descr="читающий книгу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86314" y="2071678"/>
            <a:ext cx="4000528" cy="3805248"/>
          </a:xfrm>
          <a:noFill/>
          <a:ln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Характеристика нарушений звукослоговой структуры слов: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algn="ctr"/>
            <a:r>
              <a:rPr lang="ru-RU" sz="2800"/>
              <a:t>Частое сочетание алалии с дизартрией. </a:t>
            </a:r>
          </a:p>
          <a:p>
            <a:pPr algn="ctr"/>
            <a:r>
              <a:rPr lang="ru-RU" sz="2800"/>
              <a:t>Недостаточная реализация артикуляционных возможностей; </a:t>
            </a:r>
          </a:p>
          <a:p>
            <a:pPr algn="ctr"/>
            <a:r>
              <a:rPr lang="ru-RU" sz="2800"/>
              <a:t>Недостаточная сформированность операций выбора фонем. </a:t>
            </a:r>
          </a:p>
          <a:p>
            <a:pPr algn="ctr"/>
            <a:r>
              <a:rPr lang="ru-RU" sz="2800"/>
              <a:t>Стойкие трудности в усвоении коартикуляций. </a:t>
            </a:r>
          </a:p>
          <a:p>
            <a:pPr algn="ctr"/>
            <a:r>
              <a:rPr lang="ru-RU" sz="2800"/>
              <a:t>Стойкость нарушений слоговой структуры слова: элизии, перестановки, персеверации, добавление слогообразующих гласных, сокращение количества слогов.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/>
              <a:t>Образовательная технология</a:t>
            </a:r>
            <a:r>
              <a:rPr lang="ru-RU" sz="4000" dirty="0"/>
              <a:t> -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496300" cy="504031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altLang="zh-CN" sz="36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совокупность научно и практически обоснованных методов и инструментов для достижения желаемого результата в любой области образования: социальной, управленческой, культурологической, психолого-педагогической, медико-педагогической, экономической.  </a:t>
            </a:r>
            <a:endParaRPr lang="ru-RU" sz="36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Факторы развития </a:t>
            </a:r>
            <a:r>
              <a:rPr lang="ru-RU" dirty="0" smtClean="0"/>
              <a:t>речи в норме</a:t>
            </a:r>
            <a:endParaRPr lang="ru-RU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256212"/>
          </a:xfrm>
        </p:spPr>
        <p:txBody>
          <a:bodyPr/>
          <a:lstStyle/>
          <a:p>
            <a:r>
              <a:rPr lang="ru-RU" altLang="zh-CN" sz="2800" dirty="0"/>
              <a:t>врожденная языковая способность;</a:t>
            </a:r>
          </a:p>
          <a:p>
            <a:r>
              <a:rPr lang="ru-RU" altLang="zh-CN" sz="2800" dirty="0"/>
              <a:t> первично сохранный интеллект;</a:t>
            </a:r>
          </a:p>
          <a:p>
            <a:r>
              <a:rPr lang="ru-RU" altLang="zh-CN" sz="2800" dirty="0"/>
              <a:t>стимулы из внешней среды;</a:t>
            </a:r>
          </a:p>
          <a:p>
            <a:r>
              <a:rPr lang="ru-RU" altLang="zh-CN" sz="2800" dirty="0"/>
              <a:t> мотивация к речи;</a:t>
            </a:r>
          </a:p>
          <a:p>
            <a:r>
              <a:rPr lang="ru-RU" altLang="zh-CN" sz="2800" dirty="0"/>
              <a:t>полноценность функционирования проводящих путей между отдельными анализаторами и надстроенными над ними модальностями, по которым передается информация;</a:t>
            </a:r>
          </a:p>
          <a:p>
            <a:r>
              <a:rPr lang="ru-RU" sz="2800" dirty="0"/>
              <a:t>полноценная связь между обоими полушариями;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92125" y="311150"/>
            <a:ext cx="8154988" cy="1317625"/>
          </a:xfrm>
        </p:spPr>
        <p:txBody>
          <a:bodyPr/>
          <a:lstStyle/>
          <a:p>
            <a:r>
              <a:rPr lang="ru-RU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Инновационные  технологии</a:t>
            </a:r>
            <a:r>
              <a:rPr lang="ru-RU" sz="4000" b="1"/>
              <a:t> </a:t>
            </a:r>
            <a:endParaRPr lang="ru-RU" sz="40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98625"/>
            <a:ext cx="7769225" cy="43624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внедренные, новые, обладающие повышенной эффективност</a:t>
            </a:r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и</a:t>
            </a:r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методы и инструменты, приемы, являющиеся конечным результатом интеллектуальной деятельности педагога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785786" y="642918"/>
            <a:ext cx="7786742" cy="564360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Применительно к педагогическому процессу инновация означает введение нового в цели, содержание, методы и формы образования, организацию совместной деятельности педагога и ребенка (</a:t>
            </a:r>
            <a:r>
              <a:rPr lang="ru-RU" dirty="0" err="1" smtClean="0">
                <a:solidFill>
                  <a:schemeClr val="tx1"/>
                </a:solidFill>
              </a:rPr>
              <a:t>Сластенин</a:t>
            </a:r>
            <a:r>
              <a:rPr lang="ru-RU" dirty="0" smtClean="0">
                <a:solidFill>
                  <a:schemeClr val="tx1"/>
                </a:solidFill>
              </a:rPr>
              <a:t> В.А., 2002). Основным критерием «</a:t>
            </a:r>
            <a:r>
              <a:rPr lang="ru-RU" dirty="0" err="1" smtClean="0">
                <a:solidFill>
                  <a:schemeClr val="tx1"/>
                </a:solidFill>
              </a:rPr>
              <a:t>инновационности</a:t>
            </a:r>
            <a:r>
              <a:rPr lang="ru-RU" dirty="0" smtClean="0">
                <a:solidFill>
                  <a:schemeClr val="tx1"/>
                </a:solidFill>
              </a:rPr>
              <a:t>» технологии является повышение эффективности образовательного процесса за счет ее применения. На наш взгляд, любая инновация, используемая в логопедической практике, относится к так называемым «</a:t>
            </a:r>
            <a:r>
              <a:rPr lang="ru-RU" dirty="0" err="1" smtClean="0">
                <a:solidFill>
                  <a:schemeClr val="tx1"/>
                </a:solidFill>
              </a:rPr>
              <a:t>микроинновациям</a:t>
            </a:r>
            <a:r>
              <a:rPr lang="ru-RU" dirty="0" smtClean="0">
                <a:solidFill>
                  <a:schemeClr val="tx1"/>
                </a:solidFill>
              </a:rPr>
              <a:t>», поскольку ее использование не меняет базисную организацию логопедической помощи, а лишь локально модифицирует ее методическую составляющую.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Инновационные технологии в логопедии:</a:t>
            </a:r>
            <a:r>
              <a:rPr lang="ru-RU" sz="400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226425" cy="49260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Информационные технологии; 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Современные технологии логопедического массажа;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Нейропсихологические и психолингвистические приемы диагностики и коррекции; 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Современные технологии сенсорного воспитания;</a:t>
            </a:r>
          </a:p>
          <a:p>
            <a:pPr>
              <a:lnSpc>
                <a:spcPct val="90000"/>
              </a:lnSpc>
            </a:pPr>
            <a:r>
              <a:rPr lang="ru-RU" sz="28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Арт-терапевтические</a:t>
            </a: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технологии; </a:t>
            </a: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Современные методы оздоровления</a:t>
            </a:r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;</a:t>
            </a:r>
          </a:p>
          <a:p>
            <a:pPr>
              <a:lnSpc>
                <a:spcPct val="90000"/>
              </a:lnSpc>
            </a:pPr>
            <a:r>
              <a:rPr lang="ru-RU" sz="28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Телесноориентированные</a:t>
            </a:r>
            <a:r>
              <a:rPr lang="ru-RU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техники; </a:t>
            </a:r>
            <a:endParaRPr lang="ru-RU" sz="28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Игровые </a:t>
            </a: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Lego-</a:t>
            </a:r>
            <a:r>
              <a:rPr lang="ru-RU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технологии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Основа коррекционного воздействия арт-терапии</a:t>
            </a:r>
            <a:r>
              <a:rPr lang="ru-RU" sz="4000"/>
              <a:t> 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773238"/>
            <a:ext cx="4752975" cy="4497387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Подключение дополнительных анализаторов, построение работы на основе принципа полимодальности, что создает дополнительные возможности компенсации ассоциативных связей в головном мозге</a:t>
            </a:r>
            <a:r>
              <a:rPr lang="ru-RU" sz="2800"/>
              <a:t> </a:t>
            </a:r>
          </a:p>
        </p:txBody>
      </p:sp>
      <p:pic>
        <p:nvPicPr>
          <p:cNvPr id="21510" name="Picture 6" descr="нейронная сеть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18075" y="1598613"/>
            <a:ext cx="3494088" cy="4497387"/>
          </a:xfrm>
          <a:noFill/>
          <a:ln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803275"/>
          </a:xfrm>
        </p:spPr>
        <p:txBody>
          <a:bodyPr/>
          <a:lstStyle/>
          <a:p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Виды арт-терапии</a:t>
            </a:r>
            <a:r>
              <a:rPr lang="ru-RU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569325" cy="51133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Музыкотерапия </a:t>
            </a:r>
            <a:r>
              <a:rPr lang="ru-RU" sz="2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(рецептивная и активная: вокалотерапия, игра на музыкальных инструментах,); </a:t>
            </a:r>
          </a:p>
          <a:p>
            <a:pPr>
              <a:lnSpc>
                <a:spcPct val="80000"/>
              </a:lnSpc>
            </a:pPr>
            <a:r>
              <a:rPr lang="ru-RU" sz="2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Кинезитерапия </a:t>
            </a:r>
            <a:r>
              <a:rPr lang="ru-RU" sz="2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(танцтерапия, телесно-ориетированная терапия, коррекционная ритмика, психогимнастика); </a:t>
            </a:r>
          </a:p>
          <a:p>
            <a:pPr>
              <a:lnSpc>
                <a:spcPct val="80000"/>
              </a:lnSpc>
            </a:pPr>
            <a:r>
              <a:rPr lang="ru-RU" sz="2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Имаготерапия</a:t>
            </a:r>
            <a:r>
              <a:rPr lang="ru-RU" sz="2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(куклотерапия, образно-ролевая драмтерапия, психодрама); </a:t>
            </a:r>
          </a:p>
          <a:p>
            <a:pPr>
              <a:lnSpc>
                <a:spcPct val="80000"/>
              </a:lnSpc>
            </a:pPr>
            <a:r>
              <a:rPr lang="ru-RU" sz="2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Изотерапия</a:t>
            </a:r>
            <a:r>
              <a:rPr lang="ru-RU" sz="2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(рецептивная и активная: нетрадиционные техники рисования, ниткопись, работа с глиной); </a:t>
            </a:r>
          </a:p>
          <a:p>
            <a:pPr>
              <a:lnSpc>
                <a:spcPct val="80000"/>
              </a:lnSpc>
            </a:pPr>
            <a:r>
              <a:rPr lang="ru-RU" sz="2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Библиотерапия</a:t>
            </a:r>
            <a:r>
              <a:rPr lang="ru-RU" sz="2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(разновидность - сказкотерапия); </a:t>
            </a:r>
          </a:p>
          <a:p>
            <a:pPr>
              <a:lnSpc>
                <a:spcPct val="80000"/>
              </a:lnSpc>
            </a:pPr>
            <a:r>
              <a:rPr lang="ru-RU" sz="2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Креативная игротерапия</a:t>
            </a:r>
            <a:r>
              <a:rPr lang="ru-RU" sz="2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(песочная терапия).</a:t>
            </a: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lnSpc>
                <a:spcPct val="80000"/>
              </a:lnSpc>
            </a:pPr>
            <a:endParaRPr lang="ru-RU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04813"/>
            <a:ext cx="8640762" cy="936625"/>
          </a:xfrm>
        </p:spPr>
        <p:txBody>
          <a:bodyPr/>
          <a:lstStyle/>
          <a:p>
            <a:r>
              <a:rPr lang="ru-RU" sz="3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Использование музыкотерапии в логопедии:</a:t>
            </a:r>
            <a:r>
              <a:rPr lang="ru-RU" sz="4000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640763" cy="511333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Коррекционные задачи: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стимуляция слухового восприятия (активизация правополушарных функций); 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увеличение объема внутреннего и внешнего лексикона (частотного и нечастотного);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формирование навыков словообразования (для обозначения «видов» музыкантов);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нормализация нейродинамических процессов коры головного мозга, нормализация биоритма</a:t>
            </a:r>
            <a:r>
              <a:rPr lang="ru-RU" sz="2800"/>
              <a:t>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Коррекционные возможности танцевальной терапии</a:t>
            </a:r>
            <a:r>
              <a:rPr lang="ru-RU" sz="4000"/>
              <a:t>: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713787" cy="50403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Стимуляция слухового и речевого внимания и восприятия; </a:t>
            </a:r>
          </a:p>
          <a:p>
            <a:pPr>
              <a:lnSpc>
                <a:spcPct val="90000"/>
              </a:lnSpc>
            </a:pPr>
            <a:r>
              <a:rPr lang="ru-RU" altLang="zh-CN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активизация регулирующий и планирующей функции речи; </a:t>
            </a:r>
          </a:p>
          <a:p>
            <a:pPr>
              <a:lnSpc>
                <a:spcPct val="90000"/>
              </a:lnSpc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совершенствование невербального общения и фатической функции речи; </a:t>
            </a:r>
          </a:p>
          <a:p>
            <a:pPr>
              <a:lnSpc>
                <a:spcPct val="90000"/>
              </a:lnSpc>
            </a:pPr>
            <a:r>
              <a:rPr lang="ru-RU" altLang="zh-CN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формирование лексикона, его активизация; </a:t>
            </a:r>
          </a:p>
          <a:p>
            <a:pPr>
              <a:lnSpc>
                <a:spcPct val="90000"/>
              </a:lnSpc>
            </a:pPr>
            <a:r>
              <a:rPr lang="ru-RU" altLang="zh-CN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совершенствование пространственных представлений; </a:t>
            </a:r>
          </a:p>
          <a:p>
            <a:pPr>
              <a:lnSpc>
                <a:spcPct val="90000"/>
              </a:lnSpc>
            </a:pPr>
            <a:r>
              <a:rPr lang="ru-RU" altLang="zh-CN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формирование слоговой структуры слова; </a:t>
            </a:r>
          </a:p>
          <a:p>
            <a:pPr>
              <a:lnSpc>
                <a:spcPct val="90000"/>
              </a:lnSpc>
            </a:pPr>
            <a:r>
              <a:rPr lang="ru-RU" altLang="zh-CN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нормализация нервной деятельности. </a:t>
            </a:r>
            <a:endParaRPr lang="ru-RU" sz="2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852488"/>
          </a:xfrm>
        </p:spPr>
        <p:txBody>
          <a:bodyPr>
            <a:normAutofit fontScale="90000"/>
          </a:bodyPr>
          <a:lstStyle/>
          <a:p>
            <a:r>
              <a:rPr lang="ru-RU" sz="35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Техники изо-терапии, используемые при формировании речи:</a:t>
            </a:r>
            <a:r>
              <a:rPr lang="ru-RU" sz="400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358188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рисование мыльными пузырями«;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техника "кляксография»;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пальцевая живопись (лексическая тема: ягоды);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рисование мягкой бумагой (лексическая тема: зима);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Ниткография;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тычком жесткой полусухой кистью («Чей хвост» - формирования притяжательных прилагательных);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Рисование на манке;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Техника «овощных печатей»;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Техника «монотипия»;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Техника рисования листьями, палочками, камушками и т.п.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Техника отпечатывания ватой. 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Техника «оттиск пробками»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Рисование ладошками. </a:t>
            </a:r>
            <a:endParaRPr lang="ru-RU" sz="2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Понятие «информационная технология»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altLang="zh-CN" b="1" dirty="0"/>
              <a:t> информационная технология обучения</a:t>
            </a:r>
            <a:r>
              <a:rPr lang="ru-RU" altLang="zh-CN" dirty="0"/>
              <a:t> (ИТО) – это педагогическая технология, использующая специальные способы, программные и технические средства (кино, аудио- и </a:t>
            </a:r>
            <a:r>
              <a:rPr lang="ru-RU" altLang="zh-CN" dirty="0" err="1"/>
              <a:t>видеосредства</a:t>
            </a:r>
            <a:r>
              <a:rPr lang="ru-RU" altLang="zh-CN" dirty="0"/>
              <a:t>, компьютеры, телекоммуникационные сети) для работы с информацией. 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73050"/>
            <a:ext cx="8226425" cy="563563"/>
          </a:xfrm>
        </p:spPr>
        <p:txBody>
          <a:bodyPr>
            <a:normAutofit fontScale="90000"/>
          </a:bodyPr>
          <a:lstStyle/>
          <a:p>
            <a:r>
              <a:rPr lang="ru-RU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Возможности использования ИТ в логопедии:</a:t>
            </a:r>
            <a:r>
              <a:rPr lang="ru-RU" sz="400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25525"/>
            <a:ext cx="8832850" cy="58324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Повышение мотивации к логопедическим занятиям;</a:t>
            </a:r>
          </a:p>
          <a:p>
            <a:pPr>
              <a:lnSpc>
                <a:spcPct val="80000"/>
              </a:lnSpc>
            </a:pPr>
            <a:r>
              <a:rPr lang="ru-RU" sz="2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Организация объективного контроля развития и деятельности детей; </a:t>
            </a:r>
          </a:p>
          <a:p>
            <a:pPr>
              <a:lnSpc>
                <a:spcPct val="80000"/>
              </a:lnSpc>
            </a:pPr>
            <a:r>
              <a:rPr lang="ru-RU" sz="2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Повышение возможностей социальной и трудовой адаптации; </a:t>
            </a:r>
          </a:p>
          <a:p>
            <a:pPr>
              <a:lnSpc>
                <a:spcPct val="80000"/>
              </a:lnSpc>
            </a:pPr>
            <a:r>
              <a:rPr lang="ru-RU" altLang="zh-CN" sz="2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Расширение сюжетного наполнения традиционной игровой деятельности;</a:t>
            </a:r>
          </a:p>
          <a:p>
            <a:pPr>
              <a:lnSpc>
                <a:spcPct val="80000"/>
              </a:lnSpc>
            </a:pPr>
            <a:r>
              <a:rPr lang="ru-RU" sz="2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Возможность быстрого создания собственного дидактического материала; </a:t>
            </a:r>
          </a:p>
          <a:p>
            <a:pPr>
              <a:lnSpc>
                <a:spcPct val="80000"/>
              </a:lnSpc>
            </a:pPr>
            <a:r>
              <a:rPr lang="ru-RU" altLang="zh-CN" sz="2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Визуализация акустических компонентов речи;</a:t>
            </a:r>
          </a:p>
          <a:p>
            <a:pPr>
              <a:lnSpc>
                <a:spcPct val="80000"/>
              </a:lnSpc>
            </a:pPr>
            <a:r>
              <a:rPr lang="ru-RU" altLang="zh-CN" sz="2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Расширение спектра невебральных заданий; </a:t>
            </a:r>
          </a:p>
          <a:p>
            <a:pPr>
              <a:lnSpc>
                <a:spcPct val="80000"/>
              </a:lnSpc>
            </a:pPr>
            <a:r>
              <a:rPr lang="ru-RU" altLang="zh-CN" sz="2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Обеспечивают незаметный для ребенка переход от игровой деятельности к учебной;</a:t>
            </a:r>
          </a:p>
          <a:p>
            <a:pPr>
              <a:lnSpc>
                <a:spcPct val="80000"/>
              </a:lnSpc>
            </a:pPr>
            <a:r>
              <a:rPr lang="ru-RU" altLang="zh-CN" sz="2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Значительные возможности в развитии ВПФ: схематизация, символизация мышления; формирование планирующей функции мышления и речи, т.е. ИТ облегчают процесс интериоризации;</a:t>
            </a:r>
          </a:p>
          <a:p>
            <a:pPr>
              <a:lnSpc>
                <a:spcPct val="80000"/>
              </a:lnSpc>
            </a:pPr>
            <a:r>
              <a:rPr lang="ru-RU" altLang="zh-CN" sz="22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За счет повышенного эмоционального тонуса осуществляется более быстрый перевод изучаемого материала в долговременную память;</a:t>
            </a:r>
          </a:p>
          <a:p>
            <a:pPr>
              <a:lnSpc>
                <a:spcPct val="80000"/>
              </a:lnSpc>
            </a:pPr>
            <a:endParaRPr lang="ru-RU" altLang="zh-CN" sz="2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altLang="zh-CN" sz="2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1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endParaRPr lang="ru-RU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35" y="285728"/>
            <a:ext cx="8072494" cy="6215105"/>
          </a:xfrm>
        </p:spPr>
        <p:txBody>
          <a:bodyPr>
            <a:normAutofit fontScale="90000"/>
          </a:bodyPr>
          <a:lstStyle/>
          <a:p>
            <a:r>
              <a:rPr lang="ru-RU" sz="4400" b="1" dirty="0">
                <a:cs typeface="Times New Roman" pitchFamily="18" charset="0"/>
              </a:rPr>
              <a:t>Алалия</a:t>
            </a:r>
            <a:r>
              <a:rPr lang="ru-RU" sz="4400" dirty="0">
                <a:cs typeface="Times New Roman" pitchFamily="18" charset="0"/>
              </a:rPr>
              <a:t> – отсутствие или </a:t>
            </a:r>
            <a:r>
              <a:rPr lang="ru-RU" sz="4400" b="1" dirty="0">
                <a:cs typeface="Times New Roman" pitchFamily="18" charset="0"/>
              </a:rPr>
              <a:t>недоразвитие</a:t>
            </a:r>
            <a:r>
              <a:rPr lang="ru-RU" sz="4400" dirty="0">
                <a:cs typeface="Times New Roman" pitchFamily="18" charset="0"/>
              </a:rPr>
              <a:t> </a:t>
            </a:r>
            <a:r>
              <a:rPr lang="ru-RU" sz="4400" dirty="0" smtClean="0">
                <a:cs typeface="Times New Roman" pitchFamily="18" charset="0"/>
              </a:rPr>
              <a:t>речи, </a:t>
            </a:r>
            <a:r>
              <a:rPr lang="ru-RU" dirty="0" smtClean="0">
                <a:cs typeface="Times New Roman" pitchFamily="18" charset="0"/>
              </a:rPr>
              <a:t>проявляющееся нарушением механизмов </a:t>
            </a:r>
            <a:r>
              <a:rPr lang="ru-RU" dirty="0" err="1" smtClean="0">
                <a:cs typeface="Times New Roman" pitchFamily="18" charset="0"/>
              </a:rPr>
              <a:t>речепорождения</a:t>
            </a:r>
            <a:r>
              <a:rPr lang="ru-RU" dirty="0" smtClean="0">
                <a:cs typeface="Times New Roman" pitchFamily="18" charset="0"/>
              </a:rPr>
              <a:t>/восприятия  на </a:t>
            </a:r>
            <a:r>
              <a:rPr lang="ru-RU" b="1" dirty="0" smtClean="0">
                <a:cs typeface="Times New Roman" pitchFamily="18" charset="0"/>
              </a:rPr>
              <a:t>языковом </a:t>
            </a:r>
            <a:r>
              <a:rPr lang="ru-RU" dirty="0" smtClean="0">
                <a:cs typeface="Times New Roman" pitchFamily="18" charset="0"/>
              </a:rPr>
              <a:t>(знаковом) уровне,</a:t>
            </a:r>
            <a:r>
              <a:rPr lang="ru-RU" sz="4400" dirty="0" smtClean="0">
                <a:cs typeface="Times New Roman" pitchFamily="18" charset="0"/>
              </a:rPr>
              <a:t> </a:t>
            </a:r>
            <a:r>
              <a:rPr lang="ru-RU" sz="4400" dirty="0">
                <a:cs typeface="Times New Roman" pitchFamily="18" charset="0"/>
              </a:rPr>
              <a:t>обусловленное поражением центральной нервной системы в </a:t>
            </a:r>
            <a:r>
              <a:rPr lang="ru-RU" sz="4400" dirty="0" err="1">
                <a:cs typeface="Times New Roman" pitchFamily="18" charset="0"/>
              </a:rPr>
              <a:t>пренатальный</a:t>
            </a:r>
            <a:r>
              <a:rPr lang="ru-RU" sz="4400" dirty="0">
                <a:cs typeface="Times New Roman" pitchFamily="18" charset="0"/>
              </a:rPr>
              <a:t>, </a:t>
            </a:r>
            <a:r>
              <a:rPr lang="ru-RU" sz="4400" dirty="0" err="1">
                <a:cs typeface="Times New Roman" pitchFamily="18" charset="0"/>
              </a:rPr>
              <a:t>перенатальный</a:t>
            </a:r>
            <a:r>
              <a:rPr lang="ru-RU" sz="4400" dirty="0">
                <a:cs typeface="Times New Roman" pitchFamily="18" charset="0"/>
              </a:rPr>
              <a:t> или ранний постнатальный периоды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/>
              <a:t>Современные технологии логопедического массажа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775"/>
            <a:ext cx="8134350" cy="48958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Японская методика пальцевого массажа;</a:t>
            </a:r>
          </a:p>
          <a:p>
            <a:pPr>
              <a:lnSpc>
                <a:spcPct val="80000"/>
              </a:lnSpc>
            </a:pP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Массаж ладонных поверхностей каменным, металлическими или стеклянными разноцветными шариками (</a:t>
            </a:r>
            <a:r>
              <a:rPr lang="ru-RU" sz="27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марблз</a:t>
            </a: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lnSpc>
                <a:spcPct val="80000"/>
              </a:lnSpc>
            </a:pP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Прищепочный массаж;</a:t>
            </a:r>
          </a:p>
          <a:p>
            <a:pPr>
              <a:lnSpc>
                <a:spcPct val="80000"/>
              </a:lnSpc>
            </a:pP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Массаж орехами;</a:t>
            </a:r>
          </a:p>
          <a:p>
            <a:pPr>
              <a:lnSpc>
                <a:spcPct val="80000"/>
              </a:lnSpc>
            </a:pP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Массаж шестигранными карандашами;</a:t>
            </a:r>
          </a:p>
          <a:p>
            <a:pPr>
              <a:lnSpc>
                <a:spcPct val="80000"/>
              </a:lnSpc>
            </a:pP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Массаж аппликаторами;</a:t>
            </a:r>
          </a:p>
          <a:p>
            <a:pPr>
              <a:lnSpc>
                <a:spcPct val="80000"/>
              </a:lnSpc>
            </a:pP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Массаж четками;</a:t>
            </a:r>
          </a:p>
          <a:p>
            <a:pPr>
              <a:lnSpc>
                <a:spcPct val="80000"/>
              </a:lnSpc>
            </a:pP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Массаж травяными мешочками;</a:t>
            </a:r>
          </a:p>
          <a:p>
            <a:pPr>
              <a:lnSpc>
                <a:spcPct val="80000"/>
              </a:lnSpc>
            </a:pP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Массаж камнями; </a:t>
            </a:r>
            <a:endParaRPr lang="ru-RU" sz="27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7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Массаж зондами, </a:t>
            </a:r>
            <a:r>
              <a:rPr lang="ru-RU" sz="2700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зондозаменителями</a:t>
            </a:r>
            <a:r>
              <a:rPr lang="ru-RU" sz="27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, зубными щетками; </a:t>
            </a:r>
            <a:endParaRPr lang="ru-RU" sz="2700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Массаж приборами </a:t>
            </a:r>
            <a:r>
              <a:rPr lang="ru-RU" sz="2700" dirty="0" err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су-джок</a:t>
            </a:r>
            <a:r>
              <a:rPr lang="ru-RU" sz="27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терапии.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Средства литотерапии в логопедии возможно использовать в следующих направлениях:</a:t>
            </a:r>
            <a:r>
              <a:rPr lang="ru-RU" sz="4000"/>
              <a:t>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1844675"/>
            <a:ext cx="8151813" cy="4251325"/>
          </a:xfrm>
        </p:spPr>
        <p:txBody>
          <a:bodyPr/>
          <a:lstStyle/>
          <a:p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Логопедический массаж;</a:t>
            </a:r>
          </a:p>
          <a:p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Коррекция мелкой моторики;</a:t>
            </a:r>
          </a:p>
          <a:p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Автоматизация звуков и формирование слоговой структуры слова;</a:t>
            </a:r>
          </a:p>
          <a:p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Расширение атрибутивного словаря (цвета и оттенки, оттенки холода);</a:t>
            </a:r>
          </a:p>
          <a:p>
            <a:r>
              <a:rPr lang="ru-RU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Профилактика заикания. </a:t>
            </a:r>
          </a:p>
          <a:p>
            <a:endParaRPr lang="ru-RU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Психотерапевтическое воздействие камней:</a:t>
            </a:r>
            <a:r>
              <a:rPr lang="ru-RU" sz="4000"/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496300" cy="4968875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Аквамарин (цвет морской волны) – его использование позволяет преодолевать стрессы и фобии;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Амазонит (ярко-зеленый) – снимает головную боль, преодолевает страхи, обладает успокаивающим действием;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Аметист (фиолетовый) – снижает уровень тревоги, улучшает засыпание; 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Опал (разноцветный) – повышает тонус нервной системы;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Сапфир (синий, лазурный) – снижает уровень агрессии;</a:t>
            </a:r>
          </a:p>
          <a:p>
            <a:pPr>
              <a:lnSpc>
                <a:spcPct val="80000"/>
              </a:lnSpc>
            </a:pPr>
            <a:r>
              <a:rPr 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Янтарь (от молочно-зеленого до красно-коричневого)– повышает тонус нервной системы.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Цель </a:t>
            </a:r>
            <a:r>
              <a:rPr lang="ru-RU" b="1" dirty="0" err="1" smtClean="0"/>
              <a:t>логоработы</a:t>
            </a:r>
            <a:r>
              <a:rPr lang="ru-RU" b="1" dirty="0" smtClean="0"/>
              <a:t> с </a:t>
            </a:r>
            <a:r>
              <a:rPr lang="ru-RU" b="1" dirty="0" err="1" smtClean="0"/>
              <a:t>неговорящими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i="1" dirty="0" smtClean="0"/>
              <a:t>Основной целью логопедической работы</a:t>
            </a:r>
            <a:r>
              <a:rPr lang="ru-RU" dirty="0" smtClean="0"/>
              <a:t> с </a:t>
            </a:r>
            <a:r>
              <a:rPr lang="ru-RU" dirty="0" err="1" smtClean="0"/>
              <a:t>неговорящими</a:t>
            </a:r>
            <a:r>
              <a:rPr lang="ru-RU" dirty="0" smtClean="0"/>
              <a:t> детьми на начальных этапах, на наш взгляд, является – развитие речевой инициативы, создание мотивации к речевой деятельности одновременно с обогащением внутреннего и внешнего лексикона; формирование у ребенка способности к созданию внутреннего плана, программы высказывания (по началу - примитивного). </a:t>
            </a: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работы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329642" cy="5214974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Стимуляция речевой и психической активности. 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Совершенствование способности к подражанию действиям взрослого, сверстников (в т.ч. речевому подражанию). 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и коррекция психофизиологической основы речевой деятельности: разных видов восприятия, физиологического и речевого дыхания, артикуляционных навыков и т.д. 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мотивационно-побудительного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уровня речевой деятельности. 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внутреннего и внешнего лексикона (номинативного, предикативного и атрибутивного), обеспечивающего минимальное общение. 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первоначальных навыков грамматического структурирования речевого сообщения. </a:t>
            </a:r>
          </a:p>
          <a:p>
            <a:pPr lvl="0"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эмоционального общения со взрослым.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Профилактика возникновения заикания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работы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472518" cy="5214974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/>
              <a:t>Системности и комплексности;</a:t>
            </a:r>
          </a:p>
          <a:p>
            <a:r>
              <a:rPr lang="ru-RU" i="1" dirty="0" smtClean="0"/>
              <a:t>Систематичность проведения занятий</a:t>
            </a:r>
            <a:r>
              <a:rPr lang="ru-RU" dirty="0" smtClean="0"/>
              <a:t>. </a:t>
            </a:r>
          </a:p>
          <a:p>
            <a:r>
              <a:rPr lang="ru-RU" i="1" dirty="0" smtClean="0"/>
              <a:t>Опора на разные модальности</a:t>
            </a:r>
            <a:r>
              <a:rPr lang="ru-RU" dirty="0" smtClean="0"/>
              <a:t> </a:t>
            </a:r>
          </a:p>
          <a:p>
            <a:r>
              <a:rPr lang="ru-RU" i="1" dirty="0" smtClean="0"/>
              <a:t>Экспрессия педагога</a:t>
            </a:r>
            <a:r>
              <a:rPr lang="ru-RU" dirty="0" smtClean="0"/>
              <a:t> (родителя) </a:t>
            </a:r>
          </a:p>
          <a:p>
            <a:r>
              <a:rPr lang="ru-RU" i="1" dirty="0" smtClean="0"/>
              <a:t>Эмоциональный фон совместной деятельности</a:t>
            </a:r>
            <a:r>
              <a:rPr lang="ru-RU" dirty="0" smtClean="0"/>
              <a:t> </a:t>
            </a:r>
          </a:p>
          <a:p>
            <a:r>
              <a:rPr lang="ru-RU" i="1" dirty="0" smtClean="0"/>
              <a:t>Опора на разные виды деятельности ребенка, постоянно смена видов деятельности в течение занятия</a:t>
            </a:r>
          </a:p>
          <a:p>
            <a:r>
              <a:rPr lang="ru-RU" i="1" dirty="0" smtClean="0"/>
              <a:t>Активное целенаправленное включение родителей</a:t>
            </a:r>
            <a:r>
              <a:rPr lang="ru-RU" dirty="0" smtClean="0"/>
              <a:t> </a:t>
            </a:r>
          </a:p>
          <a:p>
            <a:r>
              <a:rPr lang="ru-RU" i="1" dirty="0" smtClean="0"/>
              <a:t>Вариативность наглядного и дидактического материала для детей</a:t>
            </a:r>
            <a:r>
              <a:rPr lang="ru-RU" dirty="0" smtClean="0"/>
              <a:t>. </a:t>
            </a:r>
          </a:p>
          <a:p>
            <a:r>
              <a:rPr lang="ru-RU" i="1" dirty="0" smtClean="0"/>
              <a:t>Повышенные требования к речи педагогов и других взрослых, окружающих ребенка</a:t>
            </a:r>
            <a:r>
              <a:rPr lang="ru-RU" dirty="0" smtClean="0"/>
              <a:t>. </a:t>
            </a:r>
          </a:p>
          <a:p>
            <a:r>
              <a:rPr lang="ru-RU" i="1" dirty="0" smtClean="0"/>
              <a:t>Использование продуманной, визуализированной системы поощрения</a:t>
            </a:r>
          </a:p>
          <a:p>
            <a:r>
              <a:rPr lang="ru-RU" i="1" dirty="0" smtClean="0"/>
              <a:t>Активное привлечение внимания ребенка к артикуляции и жестикуляции логопеда</a:t>
            </a: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1"/>
            <a:ext cx="7815290" cy="71437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Направления работы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571612"/>
            <a:ext cx="8215370" cy="4643470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Формирование коммуникативной и обобщающей функций речи. </a:t>
            </a:r>
          </a:p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Формирование планирующей и регулирующей функций речи. </a:t>
            </a:r>
          </a:p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Формирование артикуляционных навыков, физиологического и речевого дыхания. </a:t>
            </a:r>
          </a:p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Формирование </a:t>
            </a:r>
            <a:r>
              <a:rPr lang="ru-RU" dirty="0" err="1" smtClean="0">
                <a:solidFill>
                  <a:schemeClr val="tx1"/>
                </a:solidFill>
              </a:rPr>
              <a:t>звуко-слоговой</a:t>
            </a:r>
            <a:r>
              <a:rPr lang="ru-RU" dirty="0" smtClean="0">
                <a:solidFill>
                  <a:schemeClr val="tx1"/>
                </a:solidFill>
              </a:rPr>
              <a:t> структуры слова. </a:t>
            </a:r>
          </a:p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Формирование внутреннего и внешнего лексикона. </a:t>
            </a:r>
          </a:p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Формирование начальных навыков грамматического оформления высказывания. </a:t>
            </a:r>
          </a:p>
          <a:p>
            <a:pPr lvl="0" algn="just"/>
            <a:r>
              <a:rPr lang="ru-RU" dirty="0" smtClean="0">
                <a:solidFill>
                  <a:schemeClr val="tx1"/>
                </a:solidFill>
              </a:rPr>
              <a:t>Формирование внутренней глубинно-семантической структуры предложения (из 2-3 слов).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Дополнительные направления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58204" cy="5286412"/>
          </a:xfrm>
        </p:spPr>
        <p:txBody>
          <a:bodyPr>
            <a:normAutofit fontScale="55000" lnSpcReduction="20000"/>
          </a:bodyPr>
          <a:lstStyle/>
          <a:p>
            <a:pPr lvl="0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Совершенствование моторной сферы: общей, мелкой, мимической и артикуляционной моторики. </a:t>
            </a:r>
          </a:p>
          <a:p>
            <a:pPr lvl="0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Совершенствование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перцептивной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деятельности: зрительного, слухового, тактильного, вкусового и обонятельного видов восприятия. </a:t>
            </a:r>
          </a:p>
          <a:p>
            <a:pPr lvl="0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Обучение поисковым способом ориентирования: рассматриванию, планомерному наблюдению, ощупыванию, обследованию, сравнению. </a:t>
            </a:r>
          </a:p>
          <a:p>
            <a:pPr lvl="0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Совершенствование пространственно-временных представлений. </a:t>
            </a:r>
          </a:p>
          <a:p>
            <a:pPr lvl="0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Совершенствование разных видов мышления. </a:t>
            </a:r>
          </a:p>
          <a:p>
            <a:pPr lvl="0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Совершенствование внимания как произвольного, так и непроизвольного (зрительного и слухового). </a:t>
            </a:r>
          </a:p>
          <a:p>
            <a:pPr lvl="0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Коррекция и профилактика нарушений эмоционально-личностной сферы, в первую очередь – преодоление негативизма.  </a:t>
            </a:r>
          </a:p>
          <a:p>
            <a:pPr lvl="0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Совершенствование предметно-практической, игровой деятельности, формирование трудовой и предпосылок к учебной. </a:t>
            </a:r>
          </a:p>
          <a:p>
            <a:pPr lvl="0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Нравственно-эстетическое воспитание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неговорящих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детей. </a:t>
            </a:r>
          </a:p>
          <a:p>
            <a:pPr lvl="0" algn="just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Воспитание направленной активности ребенка, развитие самосознания, самоорганизации, возможности планировать и контролировать свою деятельность.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1813" y="288925"/>
            <a:ext cx="8153400" cy="936625"/>
          </a:xfrm>
        </p:spPr>
        <p:txBody>
          <a:bodyPr/>
          <a:lstStyle/>
          <a:p>
            <a:r>
              <a:rPr lang="ru-RU" sz="3600">
                <a:cs typeface="Times New Roman" pitchFamily="18" charset="0"/>
              </a:rPr>
              <a:t>Этиология алалии:</a:t>
            </a:r>
            <a:r>
              <a:rPr lang="ru-RU">
                <a:cs typeface="Times New Roman" pitchFamily="18" charset="0"/>
              </a:rPr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214422"/>
            <a:ext cx="8101042" cy="5643578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</a:pPr>
            <a:r>
              <a:rPr lang="ru-RU" altLang="zh-CN" sz="2800" dirty="0">
                <a:cs typeface="Times New Roman" pitchFamily="18" charset="0"/>
              </a:rPr>
              <a:t>неблагоприятная неврологическая</a:t>
            </a:r>
            <a:r>
              <a:rPr lang="ru-RU" altLang="zh-CN" sz="2800" dirty="0"/>
              <a:t> </a:t>
            </a:r>
            <a:r>
              <a:rPr lang="ru-RU" altLang="zh-CN" sz="2800" dirty="0">
                <a:cs typeface="Times New Roman" pitchFamily="18" charset="0"/>
              </a:rPr>
              <a:t>или психопатологическая наследственность; </a:t>
            </a:r>
          </a:p>
          <a:p>
            <a:pPr algn="ctr">
              <a:lnSpc>
                <a:spcPct val="90000"/>
              </a:lnSpc>
            </a:pPr>
            <a:r>
              <a:rPr lang="ru-RU" altLang="zh-CN" sz="2800" dirty="0">
                <a:cs typeface="Times New Roman" pitchFamily="18" charset="0"/>
              </a:rPr>
              <a:t>поздние беременности, которым предшествовали прерывания беременности, мертворождения; </a:t>
            </a:r>
          </a:p>
          <a:p>
            <a:pPr algn="ctr">
              <a:lnSpc>
                <a:spcPct val="90000"/>
              </a:lnSpc>
            </a:pPr>
            <a:r>
              <a:rPr lang="ru-RU" altLang="zh-CN" sz="2800" dirty="0">
                <a:cs typeface="Times New Roman" pitchFamily="18" charset="0"/>
              </a:rPr>
              <a:t>возраст родителей от 30 до 40 лет; </a:t>
            </a:r>
          </a:p>
          <a:p>
            <a:pPr algn="ctr">
              <a:lnSpc>
                <a:spcPct val="90000"/>
              </a:lnSpc>
            </a:pPr>
            <a:r>
              <a:rPr lang="ru-RU" altLang="zh-CN" sz="2800" dirty="0">
                <a:cs typeface="Times New Roman" pitchFamily="18" charset="0"/>
              </a:rPr>
              <a:t>угроза прерывания беременности; патологические </a:t>
            </a:r>
            <a:r>
              <a:rPr lang="ru-RU" altLang="zh-CN" sz="2800" dirty="0" smtClean="0">
                <a:cs typeface="Times New Roman" pitchFamily="18" charset="0"/>
              </a:rPr>
              <a:t>роды </a:t>
            </a:r>
            <a:r>
              <a:rPr lang="ru-RU" altLang="zh-CN" sz="2800" dirty="0">
                <a:cs typeface="Times New Roman" pitchFamily="18" charset="0"/>
              </a:rPr>
              <a:t>и др. </a:t>
            </a:r>
          </a:p>
          <a:p>
            <a:pPr algn="ctr">
              <a:lnSpc>
                <a:spcPct val="90000"/>
              </a:lnSpc>
            </a:pPr>
            <a:r>
              <a:rPr lang="ru-RU" altLang="zh-CN" sz="2800" dirty="0">
                <a:cs typeface="Times New Roman" pitchFamily="18" charset="0"/>
              </a:rPr>
              <a:t>Отмечается, что около </a:t>
            </a:r>
            <a:r>
              <a:rPr lang="ru-RU" altLang="zh-CN" sz="2800" b="1" dirty="0">
                <a:cs typeface="Times New Roman" pitchFamily="18" charset="0"/>
              </a:rPr>
              <a:t>80 %</a:t>
            </a:r>
            <a:r>
              <a:rPr lang="ru-RU" altLang="zh-CN" sz="2800" dirty="0">
                <a:cs typeface="Times New Roman" pitchFamily="18" charset="0"/>
              </a:rPr>
              <a:t> детей были рождены в асфиксии или присутствовала гипоксия, как внутриутробная, так и во время родов.  </a:t>
            </a:r>
            <a:endParaRPr lang="ru-RU" altLang="zh-CN" sz="2800" dirty="0" smtClean="0"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2800" dirty="0" smtClean="0">
                <a:cs typeface="Times New Roman" pitchFamily="18" charset="0"/>
              </a:rPr>
              <a:t>Социальные факторы, соматическая </a:t>
            </a:r>
            <a:r>
              <a:rPr lang="ru-RU" sz="2800" dirty="0" err="1" smtClean="0">
                <a:cs typeface="Times New Roman" pitchFamily="18" charset="0"/>
              </a:rPr>
              <a:t>ослабленность</a:t>
            </a:r>
            <a:r>
              <a:rPr lang="ru-RU" sz="2800" dirty="0" smtClean="0">
                <a:cs typeface="Times New Roman" pitchFamily="18" charset="0"/>
              </a:rPr>
              <a:t> и билингвизм могут лишь утяжелить течение алалии, но не вызывают ее!</a:t>
            </a:r>
            <a:endParaRPr lang="ru-RU" sz="28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Понятия «Алалия» и «ОНР» в классической и современной литературе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Под общим недоразвитием речи у </a:t>
            </a:r>
            <a:r>
              <a:rPr lang="ru-RU" b="1" dirty="0" smtClean="0"/>
              <a:t>детей с нормальным слухом и первично сохранным интеллектом</a:t>
            </a:r>
            <a:r>
              <a:rPr lang="ru-RU" dirty="0" smtClean="0"/>
              <a:t> следует понимать такую форму речевой аномалии, при которой нарушено формирование всех компонентов речевой системы, относящихся как к звуковой, так и к смысловой сторонам речи (Р.Е. Левина, 1967).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smtClean="0"/>
              <a:t>Алалия</a:t>
            </a:r>
            <a:r>
              <a:rPr lang="ru-RU" dirty="0" smtClean="0"/>
              <a:t> — это </a:t>
            </a:r>
            <a:r>
              <a:rPr lang="ru-RU" b="1" dirty="0" smtClean="0"/>
              <a:t>недоразвитие или </a:t>
            </a:r>
            <a:r>
              <a:rPr lang="ru-RU" dirty="0" smtClean="0"/>
              <a:t>грубое нарушение развития речи у ребенка, возникающее в </a:t>
            </a:r>
            <a:r>
              <a:rPr lang="ru-RU" dirty="0" err="1" smtClean="0"/>
              <a:t>доречевой</a:t>
            </a:r>
            <a:r>
              <a:rPr lang="ru-RU" dirty="0" smtClean="0"/>
              <a:t> период, имеющее системный характер и обусловленное патологией ЦНС определенных зон коры головного мозга (</a:t>
            </a:r>
            <a:r>
              <a:rPr lang="ru-RU" dirty="0" err="1" smtClean="0"/>
              <a:t>Визель</a:t>
            </a:r>
            <a:r>
              <a:rPr lang="ru-RU" dirty="0" smtClean="0"/>
              <a:t> Т.Г., 2006).</a:t>
            </a:r>
          </a:p>
          <a:p>
            <a:pPr algn="just"/>
            <a:r>
              <a:rPr lang="ru-RU" b="1" dirty="0" smtClean="0"/>
              <a:t>Алалия — </a:t>
            </a:r>
            <a:r>
              <a:rPr lang="ru-RU" dirty="0" smtClean="0"/>
              <a:t>отсутствие </a:t>
            </a:r>
            <a:r>
              <a:rPr lang="ru-RU" b="1" dirty="0" smtClean="0"/>
              <a:t>или недоразвитие </a:t>
            </a:r>
            <a:r>
              <a:rPr lang="ru-RU" dirty="0" smtClean="0"/>
              <a:t>речи вследствие органического поражения речевых зон коры головного мозга во внутриутробном или раннем периоде развития ребенка (</a:t>
            </a:r>
            <a:r>
              <a:rPr lang="ru-RU" dirty="0" err="1" smtClean="0"/>
              <a:t>Б.М.Гриншпун</a:t>
            </a:r>
            <a:r>
              <a:rPr lang="ru-RU" dirty="0" smtClean="0"/>
              <a:t>, С.Н. Шаховская, 1998)</a:t>
            </a:r>
            <a:r>
              <a:rPr lang="ru-RU" b="1" i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4"/>
            <a:ext cx="8643998" cy="5697559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Моторной алалией называется тяжелое недоразвитие экспрессивной речи, вызванное органическим поражением высших уровней (языкового и </a:t>
            </a:r>
            <a:r>
              <a:rPr lang="ru-RU" dirty="0" err="1" smtClean="0"/>
              <a:t>гностико-праксического</a:t>
            </a:r>
            <a:r>
              <a:rPr lang="ru-RU" dirty="0" smtClean="0"/>
              <a:t>) </a:t>
            </a:r>
            <a:r>
              <a:rPr lang="ru-RU" b="1" dirty="0" smtClean="0"/>
              <a:t>речевой функциональной системы</a:t>
            </a:r>
            <a:r>
              <a:rPr lang="ru-RU" dirty="0" smtClean="0"/>
              <a:t> (</a:t>
            </a:r>
            <a:r>
              <a:rPr lang="ru-RU" dirty="0" err="1" smtClean="0"/>
              <a:t>Соботович</a:t>
            </a:r>
            <a:r>
              <a:rPr lang="ru-RU" dirty="0" smtClean="0"/>
              <a:t> Е.Ф., 2003). </a:t>
            </a:r>
          </a:p>
          <a:p>
            <a:pPr algn="just"/>
            <a:r>
              <a:rPr lang="ru-RU" dirty="0" smtClean="0"/>
              <a:t>По аналогии: сенсорная алалия – недоразвитие </a:t>
            </a:r>
            <a:r>
              <a:rPr lang="ru-RU" dirty="0" err="1" smtClean="0"/>
              <a:t>импрессивной</a:t>
            </a:r>
            <a:r>
              <a:rPr lang="ru-RU" dirty="0" smtClean="0"/>
              <a:t> речи, вызванное органическим поражением языкового и гностического уровня функциональной системы речи.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 уровнях ОНР: уровень развития или недоразвития?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i="1" dirty="0" smtClean="0"/>
              <a:t>Первый уровень </a:t>
            </a:r>
            <a:r>
              <a:rPr lang="ru-RU" b="1" i="1" u="sng" dirty="0" smtClean="0"/>
              <a:t>речевого развития</a:t>
            </a:r>
            <a:r>
              <a:rPr lang="ru-RU" u="sng" dirty="0" smtClean="0"/>
              <a:t> </a:t>
            </a:r>
            <a:r>
              <a:rPr lang="ru-RU" dirty="0" smtClean="0"/>
              <a:t>характеризуется полным или почти полным отсутствием словесных средств общения в возрасте, когда у нормально развивающихся детей речь в основном сформирована. </a:t>
            </a:r>
            <a:r>
              <a:rPr lang="ru-RU" u="sng" dirty="0" smtClean="0"/>
              <a:t>Дети 5-6 лет</a:t>
            </a:r>
            <a:r>
              <a:rPr lang="ru-RU" dirty="0" smtClean="0"/>
              <a:t>….(Р.Е.Левина, 1967)</a:t>
            </a:r>
          </a:p>
          <a:p>
            <a:pPr algn="just">
              <a:buNone/>
            </a:pPr>
            <a:r>
              <a:rPr lang="ru-RU" dirty="0" smtClean="0"/>
              <a:t>		Отметим, что правильнее говорить об уровнях речевого развития при ОНР, а не уровнях недоразвития. Обращаем так же внимание на возраст описываемых детей! В условиях современной тенденции к ранней диагностики очевидно, что не совсем верно опираться на результаты, полученные при обследовании детей 5-6 лет!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/>
              <a:t>Патогенез сенсорной алалии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Font typeface="Wingdings" pitchFamily="2" charset="2"/>
              <a:buNone/>
            </a:pPr>
            <a:r>
              <a:rPr lang="ru-RU" altLang="zh-CN" dirty="0">
                <a:cs typeface="Times New Roman" pitchFamily="18" charset="0"/>
              </a:rPr>
              <a:t>Сенсорная алалия связана с отсутствием или недоразвитием необходимых связей </a:t>
            </a:r>
            <a:r>
              <a:rPr lang="ru-RU" altLang="zh-CN" dirty="0" smtClean="0">
                <a:cs typeface="Times New Roman" pitchFamily="18" charset="0"/>
              </a:rPr>
              <a:t>между височными областями правого и левого полушарий </a:t>
            </a:r>
            <a:r>
              <a:rPr lang="ru-RU" altLang="zh-CN" dirty="0">
                <a:cs typeface="Times New Roman" pitchFamily="18" charset="0"/>
              </a:rPr>
              <a:t>мозга</a:t>
            </a:r>
            <a:r>
              <a:rPr lang="ru-RU" altLang="zh-CN" dirty="0" smtClean="0">
                <a:cs typeface="Times New Roman" pitchFamily="18" charset="0"/>
              </a:rPr>
              <a:t>; либо с локальным поражением левой височной области</a:t>
            </a:r>
            <a:endParaRPr lang="ru-RU" altLang="zh-CN" dirty="0">
              <a:cs typeface="Times New Roman" pitchFamily="18" charset="0"/>
            </a:endParaRPr>
          </a:p>
          <a:p>
            <a:pPr algn="ctr"/>
            <a:endParaRPr lang="ru-RU" dirty="0"/>
          </a:p>
          <a:p>
            <a:endParaRPr lang="ru-RU" sz="2800" dirty="0"/>
          </a:p>
        </p:txBody>
      </p:sp>
      <p:pic>
        <p:nvPicPr>
          <p:cNvPr id="34821" name="Picture 5" descr="ассиметрия мозг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1341438"/>
            <a:ext cx="4038600" cy="4587875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2003</Words>
  <Application>Microsoft Office PowerPoint</Application>
  <PresentationFormat>Экран (4:3)</PresentationFormat>
  <Paragraphs>206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Современные подходы к проблеме алалии. Инновационные технологии в работе с неговорящими детьми. </vt:lpstr>
      <vt:lpstr>Факторы развития речи в норме</vt:lpstr>
      <vt:lpstr>Алалия – отсутствие или недоразвитие речи, проявляющееся нарушением механизмов речепорождения/восприятия  на языковом (знаковом) уровне, обусловленное поражением центральной нервной системы в пренатальный, перенатальный или ранний постнатальный периоды</vt:lpstr>
      <vt:lpstr>Этиология алалии: </vt:lpstr>
      <vt:lpstr>Понятия «Алалия» и «ОНР» в классической и современной литературе</vt:lpstr>
      <vt:lpstr>Слайд 6</vt:lpstr>
      <vt:lpstr>Слайд 7</vt:lpstr>
      <vt:lpstr>Об уровнях ОНР: уровень развития или недоразвития?</vt:lpstr>
      <vt:lpstr>Патогенез сенсорной алалии</vt:lpstr>
      <vt:lpstr>Патогенез моторной алалии</vt:lpstr>
      <vt:lpstr>Неврологическая симптоматика алалии</vt:lpstr>
      <vt:lpstr>Слайд 12</vt:lpstr>
      <vt:lpstr>Виды апраксии</vt:lpstr>
      <vt:lpstr>Характер ЭЭГ исследования при алалии: </vt:lpstr>
      <vt:lpstr>Речевая симптоматика при алалии</vt:lpstr>
      <vt:lpstr>Уровни понимания речи у неговорящих детей</vt:lpstr>
      <vt:lpstr>Состав активного словаря безречевых алаликов: </vt:lpstr>
      <vt:lpstr>Характеристика нарушений звукослоговой структуры слов: </vt:lpstr>
      <vt:lpstr>Образовательная технология - </vt:lpstr>
      <vt:lpstr>Инновационные  технологии </vt:lpstr>
      <vt:lpstr>Слайд 21</vt:lpstr>
      <vt:lpstr>Инновационные технологии в логопедии: </vt:lpstr>
      <vt:lpstr>Основа коррекционного воздействия арт-терапии </vt:lpstr>
      <vt:lpstr>Виды арт-терапии </vt:lpstr>
      <vt:lpstr>Использование музыкотерапии в логопедии: </vt:lpstr>
      <vt:lpstr>Коррекционные возможности танцевальной терапии: </vt:lpstr>
      <vt:lpstr>Техники изо-терапии, используемые при формировании речи: </vt:lpstr>
      <vt:lpstr>Понятие «информационная технология»</vt:lpstr>
      <vt:lpstr>Возможности использования ИТ в логопедии: </vt:lpstr>
      <vt:lpstr>Современные технологии логопедического массажа</vt:lpstr>
      <vt:lpstr>Средства литотерапии в логопедии возможно использовать в следующих направлениях: </vt:lpstr>
      <vt:lpstr>Психотерапевтическое воздействие камней: </vt:lpstr>
      <vt:lpstr>Цель логоработы с неговорящими</vt:lpstr>
      <vt:lpstr>Задачи работы </vt:lpstr>
      <vt:lpstr>Принципы работы </vt:lpstr>
      <vt:lpstr>Направления работы </vt:lpstr>
      <vt:lpstr>Дополнительные направления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подходы к проблеме алалии. Инновационные технологии в работе с неговорящими детьми </dc:title>
  <dc:creator>Ram</dc:creator>
  <cp:lastModifiedBy>Учительская</cp:lastModifiedBy>
  <cp:revision>35</cp:revision>
  <dcterms:created xsi:type="dcterms:W3CDTF">2011-03-22T20:02:19Z</dcterms:created>
  <dcterms:modified xsi:type="dcterms:W3CDTF">2017-02-19T16:02:46Z</dcterms:modified>
</cp:coreProperties>
</file>