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1" r:id="rId2"/>
    <p:sldId id="272" r:id="rId3"/>
    <p:sldId id="257" r:id="rId4"/>
    <p:sldId id="256" r:id="rId5"/>
    <p:sldId id="259" r:id="rId6"/>
    <p:sldId id="258" r:id="rId7"/>
    <p:sldId id="260" r:id="rId8"/>
    <p:sldId id="261" r:id="rId9"/>
    <p:sldId id="266" r:id="rId10"/>
    <p:sldId id="267" r:id="rId11"/>
    <p:sldId id="270" r:id="rId12"/>
    <p:sldId id="264" r:id="rId13"/>
    <p:sldId id="263" r:id="rId14"/>
    <p:sldId id="265" r:id="rId15"/>
    <p:sldId id="268" r:id="rId16"/>
    <p:sldId id="269" r:id="rId17"/>
    <p:sldId id="274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51F26-5B1D-4E22-BFFD-40633CB2F39B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755DB-FE56-4E70-96A9-202E69BC4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46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755DB-FE56-4E70-96A9-202E69BC415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34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755DB-FE56-4E70-96A9-202E69BC415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5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63A7-3435-4E4D-A4CF-6004199B9373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B4DD-95F8-4F7A-A31F-4B75DE23A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869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63A7-3435-4E4D-A4CF-6004199B9373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B4DD-95F8-4F7A-A31F-4B75DE23A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833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63A7-3435-4E4D-A4CF-6004199B9373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B4DD-95F8-4F7A-A31F-4B75DE23A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077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63A7-3435-4E4D-A4CF-6004199B9373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B4DD-95F8-4F7A-A31F-4B75DE23A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405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63A7-3435-4E4D-A4CF-6004199B9373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B4DD-95F8-4F7A-A31F-4B75DE23A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16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63A7-3435-4E4D-A4CF-6004199B9373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B4DD-95F8-4F7A-A31F-4B75DE23A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425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63A7-3435-4E4D-A4CF-6004199B9373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B4DD-95F8-4F7A-A31F-4B75DE23A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00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63A7-3435-4E4D-A4CF-6004199B9373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B4DD-95F8-4F7A-A31F-4B75DE23A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416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63A7-3435-4E4D-A4CF-6004199B9373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B4DD-95F8-4F7A-A31F-4B75DE23A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17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63A7-3435-4E4D-A4CF-6004199B9373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B4DD-95F8-4F7A-A31F-4B75DE23A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927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63A7-3435-4E4D-A4CF-6004199B9373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B4DD-95F8-4F7A-A31F-4B75DE23A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742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363A7-3435-4E4D-A4CF-6004199B9373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1B4DD-95F8-4F7A-A31F-4B75DE23A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69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daria_logotime/?hl=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2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2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5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84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9.png"/><Relationship Id="rId9" Type="http://schemas.openxmlformats.org/officeDocument/2006/relationships/image" Target="../media/image80.png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2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12" Type="http://schemas.openxmlformats.org/officeDocument/2006/relationships/image" Target="../media/image9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0.png"/><Relationship Id="rId5" Type="http://schemas.openxmlformats.org/officeDocument/2006/relationships/image" Target="../media/image67.png"/><Relationship Id="rId1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Relationship Id="rId1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2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microsoft.com/office/2007/relationships/hdphoto" Target="../media/hdphoto2.wdp"/><Relationship Id="rId2" Type="http://schemas.openxmlformats.org/officeDocument/2006/relationships/image" Target="../media/image94.jpe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5.jpe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microsoft.com/office/2007/relationships/hdphoto" Target="../media/hdphoto5.wdp"/><Relationship Id="rId18" Type="http://schemas.openxmlformats.org/officeDocument/2006/relationships/image" Target="../media/image114.png"/><Relationship Id="rId26" Type="http://schemas.openxmlformats.org/officeDocument/2006/relationships/image" Target="../media/image119.png"/><Relationship Id="rId3" Type="http://schemas.openxmlformats.org/officeDocument/2006/relationships/image" Target="../media/image107.png"/><Relationship Id="rId21" Type="http://schemas.microsoft.com/office/2007/relationships/hdphoto" Target="../media/hdphoto9.wdp"/><Relationship Id="rId34" Type="http://schemas.openxmlformats.org/officeDocument/2006/relationships/image" Target="../media/image124.png"/><Relationship Id="rId7" Type="http://schemas.openxmlformats.org/officeDocument/2006/relationships/image" Target="../media/image108.png"/><Relationship Id="rId12" Type="http://schemas.openxmlformats.org/officeDocument/2006/relationships/image" Target="../media/image111.png"/><Relationship Id="rId17" Type="http://schemas.microsoft.com/office/2007/relationships/hdphoto" Target="../media/hdphoto7.wdp"/><Relationship Id="rId25" Type="http://schemas.openxmlformats.org/officeDocument/2006/relationships/image" Target="../media/image118.png"/><Relationship Id="rId33" Type="http://schemas.microsoft.com/office/2007/relationships/hdphoto" Target="../media/hdphoto1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3.png"/><Relationship Id="rId20" Type="http://schemas.openxmlformats.org/officeDocument/2006/relationships/image" Target="../media/image115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microsoft.com/office/2007/relationships/hdphoto" Target="../media/hdphoto4.wdp"/><Relationship Id="rId24" Type="http://schemas.openxmlformats.org/officeDocument/2006/relationships/image" Target="../media/image117.png"/><Relationship Id="rId32" Type="http://schemas.openxmlformats.org/officeDocument/2006/relationships/image" Target="../media/image123.png"/><Relationship Id="rId5" Type="http://schemas.openxmlformats.org/officeDocument/2006/relationships/image" Target="../media/image26.png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20.png"/><Relationship Id="rId36" Type="http://schemas.openxmlformats.org/officeDocument/2006/relationships/image" Target="../media/image2.png"/><Relationship Id="rId10" Type="http://schemas.openxmlformats.org/officeDocument/2006/relationships/image" Target="../media/image110.png"/><Relationship Id="rId19" Type="http://schemas.microsoft.com/office/2007/relationships/hdphoto" Target="../media/hdphoto8.wdp"/><Relationship Id="rId31" Type="http://schemas.openxmlformats.org/officeDocument/2006/relationships/image" Target="../media/image122.png"/><Relationship Id="rId4" Type="http://schemas.openxmlformats.org/officeDocument/2006/relationships/image" Target="../media/image9.png"/><Relationship Id="rId9" Type="http://schemas.microsoft.com/office/2007/relationships/hdphoto" Target="../media/hdphoto3.wdp"/><Relationship Id="rId14" Type="http://schemas.openxmlformats.org/officeDocument/2006/relationships/image" Target="../media/image112.png"/><Relationship Id="rId22" Type="http://schemas.openxmlformats.org/officeDocument/2006/relationships/image" Target="../media/image116.png"/><Relationship Id="rId27" Type="http://schemas.microsoft.com/office/2007/relationships/hdphoto" Target="../media/hdphoto11.wdp"/><Relationship Id="rId30" Type="http://schemas.openxmlformats.org/officeDocument/2006/relationships/image" Target="../media/image121.png"/><Relationship Id="rId35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8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ages.wallpaperscraft.ru/image/uzory_fon_svetlyy_linii_volny_poverhnost_50942_1680x1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828322" y="1016000"/>
            <a:ext cx="8775988" cy="2371290"/>
          </a:xfrm>
          <a:prstGeom prst="roundRect">
            <a:avLst/>
          </a:prstGeom>
          <a:solidFill>
            <a:srgbClr val="FFFF66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4516" y="4737436"/>
            <a:ext cx="8229601" cy="1173707"/>
          </a:xfrm>
          <a:prstGeom prst="roundRect">
            <a:avLst/>
          </a:prstGeom>
          <a:solidFill>
            <a:srgbClr val="FFCC99"/>
          </a:solidFill>
          <a:effectLst>
            <a:glow rad="228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828322" y="1299071"/>
            <a:ext cx="88237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«Смурфики»</a:t>
            </a:r>
          </a:p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Дифференциация звуков С-Ш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43933" y="4737436"/>
            <a:ext cx="701076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Автор: логопед Дарья Хрусталева</a:t>
            </a:r>
          </a:p>
          <a:p>
            <a:pPr algn="ctr"/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Инстаграм:</a:t>
            </a:r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linkClick r:id="rId3"/>
              </a:rPr>
              <a:t>daria_logotime</a:t>
            </a:r>
            <a:endParaRPr lang="ru-RU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66CC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олубые фоны высокого разрешен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01574" y="530021"/>
            <a:ext cx="1863086" cy="2693050"/>
            <a:chOff x="101574" y="530021"/>
            <a:chExt cx="1863086" cy="2693050"/>
          </a:xfrm>
        </p:grpSpPr>
        <p:pic>
          <p:nvPicPr>
            <p:cNvPr id="1034" name="Picture 10" descr="https://c7.hotpng.com/preview/340/611/726/toy-teddy-bear-icon-bear-vector-decoratio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730" y="530021"/>
              <a:ext cx="892150" cy="1147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74" y="1677858"/>
              <a:ext cx="1863086" cy="1545213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1846507" y="530021"/>
            <a:ext cx="2035139" cy="2654706"/>
            <a:chOff x="1846507" y="530021"/>
            <a:chExt cx="2035139" cy="2654706"/>
          </a:xfrm>
        </p:grpSpPr>
        <p:pic>
          <p:nvPicPr>
            <p:cNvPr id="1040" name="Picture 16" descr="https://elf-plastshop.ru/upload/iblock/c6b/c6be80f3d565511fa354d20daf53b72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610" y="530021"/>
              <a:ext cx="1694471" cy="1307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507" y="1677858"/>
              <a:ext cx="2035139" cy="1506869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3787655" y="530021"/>
            <a:ext cx="1863086" cy="2693050"/>
            <a:chOff x="3787655" y="530021"/>
            <a:chExt cx="1863086" cy="2693050"/>
          </a:xfrm>
        </p:grpSpPr>
        <p:pic>
          <p:nvPicPr>
            <p:cNvPr id="36" name="Picture 10" descr="https://c7.hotpng.com/preview/340/611/726/toy-teddy-bear-icon-bear-vector-decoratio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811" y="530021"/>
              <a:ext cx="892150" cy="1147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655" y="1677858"/>
              <a:ext cx="1863086" cy="1545213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5532588" y="530021"/>
            <a:ext cx="2035139" cy="2654706"/>
            <a:chOff x="5532588" y="530021"/>
            <a:chExt cx="2035139" cy="2654706"/>
          </a:xfrm>
        </p:grpSpPr>
        <p:pic>
          <p:nvPicPr>
            <p:cNvPr id="37" name="Picture 16" descr="https://elf-plastshop.ru/upload/iblock/c6b/c6be80f3d565511fa354d20daf53b72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7691" y="530021"/>
              <a:ext cx="1694471" cy="1307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588" y="1677858"/>
              <a:ext cx="2035139" cy="1506869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7392862" y="530021"/>
            <a:ext cx="1863086" cy="2654706"/>
            <a:chOff x="7392862" y="530021"/>
            <a:chExt cx="1863086" cy="2654706"/>
          </a:xfrm>
        </p:grpSpPr>
        <p:pic>
          <p:nvPicPr>
            <p:cNvPr id="39" name="Picture 10" descr="https://c7.hotpng.com/preview/340/611/726/toy-teddy-bear-icon-bear-vector-decoratio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892" y="530021"/>
              <a:ext cx="892150" cy="1147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862" y="1639514"/>
              <a:ext cx="1863086" cy="1545213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9137795" y="530021"/>
            <a:ext cx="2035139" cy="2616362"/>
            <a:chOff x="9137795" y="530021"/>
            <a:chExt cx="2035139" cy="2616362"/>
          </a:xfrm>
        </p:grpSpPr>
        <p:pic>
          <p:nvPicPr>
            <p:cNvPr id="40" name="Picture 16" descr="https://elf-plastshop.ru/upload/iblock/c6b/c6be80f3d565511fa354d20daf53b72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3772" y="530021"/>
              <a:ext cx="1694471" cy="1307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795" y="1639514"/>
              <a:ext cx="2035139" cy="1506869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101574" y="3555458"/>
            <a:ext cx="1863086" cy="2693050"/>
            <a:chOff x="101574" y="3555458"/>
            <a:chExt cx="1863086" cy="2693050"/>
          </a:xfrm>
        </p:grpSpPr>
        <p:pic>
          <p:nvPicPr>
            <p:cNvPr id="63" name="Picture 10" descr="https://c7.hotpng.com/preview/340/611/726/toy-teddy-bear-icon-bear-vector-decoratio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730" y="3555458"/>
              <a:ext cx="892150" cy="1147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74" y="4703295"/>
              <a:ext cx="1863086" cy="1545213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1846507" y="3555458"/>
            <a:ext cx="2035139" cy="2654706"/>
            <a:chOff x="1846507" y="3555458"/>
            <a:chExt cx="2035139" cy="2654706"/>
          </a:xfrm>
        </p:grpSpPr>
        <p:pic>
          <p:nvPicPr>
            <p:cNvPr id="64" name="Picture 16" descr="https://elf-plastshop.ru/upload/iblock/c6b/c6be80f3d565511fa354d20daf53b72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610" y="3555458"/>
              <a:ext cx="1694471" cy="1307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507" y="4703295"/>
              <a:ext cx="2035139" cy="1506869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3787655" y="3555458"/>
            <a:ext cx="1863086" cy="2693050"/>
            <a:chOff x="3787655" y="3555458"/>
            <a:chExt cx="1863086" cy="2693050"/>
          </a:xfrm>
        </p:grpSpPr>
        <p:pic>
          <p:nvPicPr>
            <p:cNvPr id="69" name="Picture 10" descr="https://c7.hotpng.com/preview/340/611/726/toy-teddy-bear-icon-bear-vector-decoratio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811" y="3555458"/>
              <a:ext cx="892150" cy="1147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655" y="4703295"/>
              <a:ext cx="1863086" cy="1545213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5532588" y="3555458"/>
            <a:ext cx="2035139" cy="2654706"/>
            <a:chOff x="5532588" y="3555458"/>
            <a:chExt cx="2035139" cy="2654706"/>
          </a:xfrm>
        </p:grpSpPr>
        <p:pic>
          <p:nvPicPr>
            <p:cNvPr id="70" name="Picture 16" descr="https://elf-plastshop.ru/upload/iblock/c6b/c6be80f3d565511fa354d20daf53b72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7691" y="3555458"/>
              <a:ext cx="1694471" cy="1307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588" y="4703295"/>
              <a:ext cx="2035139" cy="1506869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7392862" y="3555458"/>
            <a:ext cx="1863086" cy="2654706"/>
            <a:chOff x="7392862" y="3555458"/>
            <a:chExt cx="1863086" cy="2654706"/>
          </a:xfrm>
        </p:grpSpPr>
        <p:pic>
          <p:nvPicPr>
            <p:cNvPr id="72" name="Picture 10" descr="https://c7.hotpng.com/preview/340/611/726/toy-teddy-bear-icon-bear-vector-decoratio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892" y="3555458"/>
              <a:ext cx="892150" cy="1147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862" y="4664951"/>
              <a:ext cx="1863086" cy="1545213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9137795" y="3555458"/>
            <a:ext cx="2035139" cy="2616362"/>
            <a:chOff x="9137795" y="3555458"/>
            <a:chExt cx="2035139" cy="2616362"/>
          </a:xfrm>
        </p:grpSpPr>
        <p:pic>
          <p:nvPicPr>
            <p:cNvPr id="73" name="Picture 16" descr="https://elf-plastshop.ru/upload/iblock/c6b/c6be80f3d565511fa354d20daf53b72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3772" y="3555458"/>
              <a:ext cx="1694471" cy="1307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795" y="4664951"/>
              <a:ext cx="2035139" cy="1506869"/>
            </a:xfrm>
            <a:prstGeom prst="rect">
              <a:avLst/>
            </a:prstGeom>
          </p:spPr>
        </p:pic>
      </p:grpSp>
      <p:sp>
        <p:nvSpPr>
          <p:cNvPr id="80" name="TextBox 79"/>
          <p:cNvSpPr txBox="1"/>
          <p:nvPr/>
        </p:nvSpPr>
        <p:spPr>
          <a:xfrm>
            <a:off x="1326435" y="-50747"/>
            <a:ext cx="78113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«Соня и Шутник продолжают учить тебя интересным движениям. Попробуй! Назови слово и покажи позы двумя руками (мишка-миска)»</a:t>
            </a:r>
          </a:p>
          <a:p>
            <a:pPr algn="ctr"/>
            <a:endParaRPr lang="ru-RU" dirty="0"/>
          </a:p>
        </p:txBody>
      </p:sp>
      <p:sp>
        <p:nvSpPr>
          <p:cNvPr id="81" name="TextBox 80"/>
          <p:cNvSpPr txBox="1"/>
          <p:nvPr/>
        </p:nvSpPr>
        <p:spPr>
          <a:xfrm>
            <a:off x="1720414" y="6408640"/>
            <a:ext cx="76433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Жмите на пробел</a:t>
            </a:r>
          </a:p>
          <a:p>
            <a:pPr algn="ctr"/>
            <a:endParaRPr lang="ru-RU" dirty="0"/>
          </a:p>
        </p:txBody>
      </p:sp>
      <p:pic>
        <p:nvPicPr>
          <p:cNvPr id="82" name="Рисунок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" y="6101526"/>
            <a:ext cx="1255178" cy="125517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6" r="31666"/>
          <a:stretch/>
        </p:blipFill>
        <p:spPr>
          <a:xfrm flipH="1">
            <a:off x="10939028" y="5544250"/>
            <a:ext cx="1130249" cy="13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-wixmp-ed30a86b8c4ca887773594c2.wixmp.com/f/7f45dd67-2e6f-4c80-9834-7020431e706c/d8tx1mv-f0edd16d-f13b-400f-94f1-ec81225247cc.jpg?token=eyJ0eXAiOiJKV1QiLCJhbGciOiJIUzI1NiJ9.eyJpc3MiOiJ1cm46YXBwOjdlMGQxODg5ODIyNjQzNzNhNWYwZDQxNWVhMGQyNmUwIiwic3ViIjoidXJuOmFwcDo3ZTBkMTg4OTgyMjY0MzczYTVmMGQ0MTVlYTBkMjZlMCIsImF1ZCI6WyJ1cm46c2VydmljZTpmaWxlLmRvd25sb2FkIl0sIm9iaiI6W1t7InBhdGgiOiIvZi83ZjQ1ZGQ2Ny0yZTZmLTRjODAtOTgzNC03MDIwNDMxZTcwNmMvZDh0eDFtdi1mMGVkZDE2ZC1mMTNiLTQwMGYtOTRmMS1lYzgxMjI1MjQ3Y2MuanBnIn1dXX0.VwMwJt8AMI3kzXnUq5ASiUn_NgGqrnp-Fso7OhQ14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r="12987"/>
          <a:stretch/>
        </p:blipFill>
        <p:spPr>
          <a:xfrm>
            <a:off x="2931886" y="134258"/>
            <a:ext cx="8694057" cy="6589485"/>
          </a:xfrm>
          <a:prstGeom prst="rect">
            <a:avLst/>
          </a:prstGeom>
        </p:spPr>
      </p:pic>
      <p:pic>
        <p:nvPicPr>
          <p:cNvPr id="2052" name="Picture 4" descr="https://avatanplus.com/files/resources/original/57bd505b5c55f156bb81e4f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714" y="1808889"/>
            <a:ext cx="755030" cy="57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avatanplus.com/files/resources/original/57bd505b5c55f156bb81e4f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42" y="1725069"/>
            <a:ext cx="755030" cy="57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avatanplus.com/files/resources/original/57bd505b5c55f156bb81e4f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428" y="1808889"/>
            <a:ext cx="755030" cy="57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avatanplus.com/files/resources/original/57bd505b5c55f156bb81e4f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402" y="1808889"/>
            <a:ext cx="755030" cy="57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g2.freepng.ru/20180529/frv/kisspng-apple-juice-orange-juice-apple-cider-clip-art-tomato-juice-5b0dc2deac7196.3499460815276285107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604" y="3599378"/>
            <a:ext cx="936114" cy="66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img2.freepng.ru/20180529/frv/kisspng-apple-juice-orange-juice-apple-cider-clip-art-tomato-juice-5b0dc2deac7196.3499460815276285107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21" y="3651250"/>
            <a:ext cx="936114" cy="66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img2.freepng.ru/20180529/frv/kisspng-apple-juice-orange-juice-apple-cider-clip-art-tomato-juice-5b0dc2deac7196.3499460815276285107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588" y="3599379"/>
            <a:ext cx="936114" cy="66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img2.freepng.ru/20180529/frv/kisspng-apple-juice-orange-juice-apple-cider-clip-art-tomato-juice-5b0dc2deac7196.3499460815276285107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355" y="3628487"/>
            <a:ext cx="936114" cy="66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img2.freepng.ru/20180529/frv/kisspng-apple-juice-orange-juice-apple-cider-clip-art-tomato-juice-5b0dc2deac7196.3499460815276285107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39" y="3577689"/>
            <a:ext cx="936114" cy="66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img2.freepng.ru/20180529/frv/kisspng-apple-juice-orange-juice-apple-cider-clip-art-tomato-juice-5b0dc2deac7196.3499460815276285107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402" y="3600450"/>
            <a:ext cx="936114" cy="66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clipartmax.com/png/full/108-1089973_chocolate-clipart-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714" y="876258"/>
            <a:ext cx="544375" cy="73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s://www.clipartmax.com/png/full/108-1089973_chocolate-clipart-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65" y="843850"/>
            <a:ext cx="544375" cy="73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s://www.clipartmax.com/png/full/108-1089973_chocolate-clipart-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12" y="869249"/>
            <a:ext cx="544375" cy="73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www.clipartmax.com/png/full/108-1089973_chocolate-clipart-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47" y="844429"/>
            <a:ext cx="544375" cy="73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s://www.clipartmax.com/png/full/108-1089973_chocolate-clipart-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575" y="856053"/>
            <a:ext cx="544375" cy="73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ic-proxy.cloudshop.ru/?p=s3.eu-central-1.amazonaws.com/cloudshop-caching/b802017c620e5a534f02837a7d51ebd8-260,2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013" y="2672069"/>
            <a:ext cx="925446" cy="92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s://pic-proxy.cloudshop.ru/?p=s3.eu-central-1.amazonaws.com/cloudshop-caching/b802017c620e5a534f02837a7d51ebd8-260,2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41" y="2517984"/>
            <a:ext cx="925446" cy="92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ttps://pic-proxy.cloudshop.ru/?p=s3.eu-central-1.amazonaws.com/cloudshop-caching/b802017c620e5a534f02837a7d51ebd8-260,2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64" y="2626843"/>
            <a:ext cx="925446" cy="92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6" r="31666"/>
          <a:stretch/>
        </p:blipFill>
        <p:spPr>
          <a:xfrm>
            <a:off x="-20008" y="2980514"/>
            <a:ext cx="3176672" cy="374322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" y="6101526"/>
            <a:ext cx="1255178" cy="12551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7061" y="65672"/>
            <a:ext cx="1074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«Соня решил угостить </a:t>
            </a:r>
            <a:r>
              <a:rPr lang="ru-RU" dirty="0" err="1">
                <a:solidFill>
                  <a:srgbClr val="00B050"/>
                </a:solidFill>
                <a:latin typeface="Comic Sans MS" panose="030F0702030302020204" pitchFamily="66" charset="0"/>
              </a:rPr>
              <a:t>Смурфетту</a:t>
            </a:r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 вкусностями из холодильника. Назови, что тут есть и  посчитай» (одна шоколадка, две шоколадки, три шоколадки…) </a:t>
            </a:r>
          </a:p>
        </p:txBody>
      </p:sp>
    </p:spTree>
    <p:extLst>
      <p:ext uri="{BB962C8B-B14F-4D97-AF65-F5344CB8AC3E}">
        <p14:creationId xmlns:p14="http://schemas.microsoft.com/office/powerpoint/2010/main" val="20245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озовый фон с облаками для фотосъемки-отличный фон для фотосъемки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0762" y="-2673238"/>
            <a:ext cx="6870476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5886" y="82900"/>
            <a:ext cx="9166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«Шутник очень любит животных, поэтому решил нарисовать их на картинах. </a:t>
            </a:r>
          </a:p>
          <a:p>
            <a:pPr algn="ctr"/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Помоги ему дорисовать уши. Скажи, чьи уши?»</a:t>
            </a:r>
          </a:p>
          <a:p>
            <a:pPr algn="ctr"/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Жмите на уши </a:t>
            </a:r>
          </a:p>
        </p:txBody>
      </p:sp>
      <p:pic>
        <p:nvPicPr>
          <p:cNvPr id="2052" name="Picture 4" descr="https://cdn.pixabay.com/photo/2016/02/23/15/16/kids-1217843_128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028" r="5314" b="7179"/>
          <a:stretch/>
        </p:blipFill>
        <p:spPr bwMode="auto">
          <a:xfrm rot="5400000">
            <a:off x="3288750" y="1301109"/>
            <a:ext cx="3480180" cy="372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cdn.pixabay.com/photo/2016/02/23/15/16/kids-1217843_128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028" r="5314" b="7179"/>
          <a:stretch/>
        </p:blipFill>
        <p:spPr bwMode="auto">
          <a:xfrm>
            <a:off x="271534" y="989726"/>
            <a:ext cx="2812050" cy="301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cdn.pixabay.com/photo/2016/02/23/15/16/kids-1217843_128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028" r="5314" b="7179"/>
          <a:stretch/>
        </p:blipFill>
        <p:spPr bwMode="auto">
          <a:xfrm>
            <a:off x="7032737" y="821144"/>
            <a:ext cx="3340090" cy="326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/>
          <p:cNvSpPr/>
          <p:nvPr/>
        </p:nvSpPr>
        <p:spPr>
          <a:xfrm>
            <a:off x="7201581" y="4876387"/>
            <a:ext cx="1622571" cy="1159768"/>
          </a:xfrm>
          <a:prstGeom prst="ellipse">
            <a:avLst/>
          </a:prstGeom>
          <a:solidFill>
            <a:srgbClr val="FF99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9" y="2284214"/>
            <a:ext cx="2721519" cy="2009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6" b="58055"/>
          <a:stretch/>
        </p:blipFill>
        <p:spPr>
          <a:xfrm>
            <a:off x="7334550" y="5084171"/>
            <a:ext cx="1423494" cy="867438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474718" y="4970061"/>
            <a:ext cx="2608866" cy="1455516"/>
          </a:xfrm>
          <a:prstGeom prst="ellipse">
            <a:avLst/>
          </a:prstGeom>
          <a:solidFill>
            <a:srgbClr val="FF99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58" y="1645664"/>
            <a:ext cx="2214215" cy="18867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85"/>
          <a:stretch/>
        </p:blipFill>
        <p:spPr>
          <a:xfrm>
            <a:off x="808578" y="5201810"/>
            <a:ext cx="2085745" cy="992019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4007479" y="5197134"/>
            <a:ext cx="1969007" cy="1408174"/>
          </a:xfrm>
          <a:prstGeom prst="ellipse">
            <a:avLst/>
          </a:prstGeom>
          <a:solidFill>
            <a:srgbClr val="FF99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4" y="1423939"/>
            <a:ext cx="1993249" cy="21421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75"/>
          <a:stretch/>
        </p:blipFill>
        <p:spPr>
          <a:xfrm>
            <a:off x="4022765" y="5378291"/>
            <a:ext cx="2012149" cy="11466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7680" y="4248819"/>
            <a:ext cx="1840396" cy="24418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" y="6101526"/>
            <a:ext cx="1255178" cy="12551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616BD2-965D-44AF-B09D-D2A5053CD3C8}"/>
              </a:ext>
            </a:extLst>
          </p:cNvPr>
          <p:cNvSpPr txBox="1"/>
          <p:nvPr/>
        </p:nvSpPr>
        <p:spPr>
          <a:xfrm>
            <a:off x="10954412" y="112318"/>
            <a:ext cx="121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5,5 лет +</a:t>
            </a:r>
          </a:p>
        </p:txBody>
      </p:sp>
    </p:spTree>
    <p:extLst>
      <p:ext uri="{BB962C8B-B14F-4D97-AF65-F5344CB8AC3E}">
        <p14:creationId xmlns:p14="http://schemas.microsoft.com/office/powerpoint/2010/main" val="346646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55052 -0.519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26" y="-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763 -0.57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-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18698 -0.408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озовый фон с облаками для фотосъемки-отличный фон для фотосъемки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0762" y="-2673238"/>
            <a:ext cx="6870476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ACC049C0-7284-4A77-8C71-409503D86110}"/>
              </a:ext>
            </a:extLst>
          </p:cNvPr>
          <p:cNvSpPr/>
          <p:nvPr/>
        </p:nvSpPr>
        <p:spPr>
          <a:xfrm>
            <a:off x="7103880" y="4994031"/>
            <a:ext cx="1191603" cy="1427978"/>
          </a:xfrm>
          <a:prstGeom prst="ellipse">
            <a:avLst/>
          </a:prstGeom>
          <a:solidFill>
            <a:srgbClr val="FF99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AFBE4E6-C6C7-45A9-A894-442465293844}"/>
              </a:ext>
            </a:extLst>
          </p:cNvPr>
          <p:cNvSpPr/>
          <p:nvPr/>
        </p:nvSpPr>
        <p:spPr>
          <a:xfrm>
            <a:off x="3845320" y="5515080"/>
            <a:ext cx="1124694" cy="1025941"/>
          </a:xfrm>
          <a:prstGeom prst="ellipse">
            <a:avLst/>
          </a:prstGeom>
          <a:solidFill>
            <a:srgbClr val="FF99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6677" y="4555735"/>
            <a:ext cx="1546492" cy="2051882"/>
          </a:xfrm>
          <a:prstGeom prst="rect">
            <a:avLst/>
          </a:prstGeom>
        </p:spPr>
      </p:pic>
      <p:pic>
        <p:nvPicPr>
          <p:cNvPr id="2052" name="Picture 4" descr="https://cdn.pixabay.com/photo/2016/02/23/15/16/kids-1217843_128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028" r="5314" b="7179"/>
          <a:stretch/>
        </p:blipFill>
        <p:spPr bwMode="auto">
          <a:xfrm rot="5400000">
            <a:off x="3074854" y="1620935"/>
            <a:ext cx="3543082" cy="372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cdn.pixabay.com/photo/2016/02/23/15/16/kids-1217843_128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028" r="5314" b="7179"/>
          <a:stretch/>
        </p:blipFill>
        <p:spPr bwMode="auto">
          <a:xfrm>
            <a:off x="144042" y="1045025"/>
            <a:ext cx="2812050" cy="301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cdn.pixabay.com/photo/2016/02/23/15/16/kids-1217843_128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028" r="5314" b="7179"/>
          <a:stretch/>
        </p:blipFill>
        <p:spPr bwMode="auto">
          <a:xfrm>
            <a:off x="6945452" y="1045025"/>
            <a:ext cx="3045360" cy="326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1534" y="107243"/>
            <a:ext cx="9166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«Шутник очень любит животных, поэтому решил нарисовать их на картинах. </a:t>
            </a:r>
          </a:p>
          <a:p>
            <a:pPr algn="ctr"/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Помоги ему дорисовать хвосты. Скажи, чей хвост?»</a:t>
            </a:r>
          </a:p>
          <a:p>
            <a:pPr algn="ctr"/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Жмите на хвосты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9" y="1736671"/>
            <a:ext cx="1514043" cy="17625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12"/>
          <a:stretch/>
        </p:blipFill>
        <p:spPr>
          <a:xfrm>
            <a:off x="3709511" y="2192527"/>
            <a:ext cx="2041539" cy="25395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/>
          <a:stretch/>
        </p:blipFill>
        <p:spPr>
          <a:xfrm>
            <a:off x="8047585" y="1587583"/>
            <a:ext cx="1505858" cy="2175209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DB7A64D7-5D89-48A8-A44C-7B29D2B28E36}"/>
              </a:ext>
            </a:extLst>
          </p:cNvPr>
          <p:cNvSpPr/>
          <p:nvPr/>
        </p:nvSpPr>
        <p:spPr>
          <a:xfrm>
            <a:off x="967450" y="5188999"/>
            <a:ext cx="1373162" cy="1247952"/>
          </a:xfrm>
          <a:prstGeom prst="ellipse">
            <a:avLst/>
          </a:prstGeom>
          <a:solidFill>
            <a:srgbClr val="FF99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8" t="40166" r="5972" b="15902"/>
          <a:stretch/>
        </p:blipFill>
        <p:spPr>
          <a:xfrm>
            <a:off x="1409939" y="5255396"/>
            <a:ext cx="556428" cy="11056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90" r="51818"/>
          <a:stretch/>
        </p:blipFill>
        <p:spPr>
          <a:xfrm>
            <a:off x="3816606" y="5581676"/>
            <a:ext cx="1191603" cy="757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0" t="36684" b="1"/>
          <a:stretch/>
        </p:blipFill>
        <p:spPr>
          <a:xfrm>
            <a:off x="7244426" y="4847910"/>
            <a:ext cx="861493" cy="16991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" y="6101526"/>
            <a:ext cx="1255178" cy="12551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47B1AF-50CE-4F21-BF4E-2576D85B2B16}"/>
              </a:ext>
            </a:extLst>
          </p:cNvPr>
          <p:cNvSpPr txBox="1"/>
          <p:nvPr/>
        </p:nvSpPr>
        <p:spPr>
          <a:xfrm>
            <a:off x="10954412" y="112318"/>
            <a:ext cx="121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5,5 лет +</a:t>
            </a:r>
          </a:p>
        </p:txBody>
      </p:sp>
    </p:spTree>
    <p:extLst>
      <p:ext uri="{BB962C8B-B14F-4D97-AF65-F5344CB8AC3E}">
        <p14:creationId xmlns:p14="http://schemas.microsoft.com/office/powerpoint/2010/main" val="29984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33945 -0.298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66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0.28398 -0.367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46537 -0.432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8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nagold - Коллекция фонов - Светло-зеленые тума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 bright="-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61" y="2668954"/>
            <a:ext cx="1523135" cy="15200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6" r="31666"/>
          <a:stretch/>
        </p:blipFill>
        <p:spPr>
          <a:xfrm>
            <a:off x="261523" y="980471"/>
            <a:ext cx="3488521" cy="41106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-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36" y="2792589"/>
            <a:ext cx="1011936" cy="1209008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3835836" y="3233056"/>
            <a:ext cx="885371" cy="391886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6799330" y="3233056"/>
            <a:ext cx="885371" cy="391886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2" descr="https://avatanplus.com/files/resources/original/572f39529abee1549077eac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9599" y="1426415"/>
            <a:ext cx="1454155" cy="298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get-zen_doc/1918821/pub_5d7b4340a06eaf3b9345ed84_5d7b7497ddfef63b4731ace4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2115401"/>
            <a:ext cx="2513833" cy="249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https://pics.clipartpng.com/Cheese_PNG_Clipart-314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689" y="2434099"/>
            <a:ext cx="2627652" cy="175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lip.cookdiary.net/sites/default/files/wallpaper/salami-clipart/160732/salami-clipart-bacon-sausage-160732-6189393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/>
          <a:stretch/>
        </p:blipFill>
        <p:spPr bwMode="auto">
          <a:xfrm>
            <a:off x="8280804" y="2256625"/>
            <a:ext cx="2770127" cy="235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888" y="2185420"/>
            <a:ext cx="2252301" cy="2252301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8374413" y="2956535"/>
            <a:ext cx="965796" cy="815854"/>
            <a:chOff x="5768633" y="5902632"/>
            <a:chExt cx="763689" cy="652180"/>
          </a:xfrm>
        </p:grpSpPr>
        <p:sp>
          <p:nvSpPr>
            <p:cNvPr id="13" name="Равнобедренный треугольник 12"/>
            <p:cNvSpPr/>
            <p:nvPr/>
          </p:nvSpPr>
          <p:spPr>
            <a:xfrm>
              <a:off x="5768633" y="5902632"/>
              <a:ext cx="551542" cy="54065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64664" y="6093147"/>
              <a:ext cx="667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О</a:t>
              </a:r>
            </a:p>
          </p:txBody>
        </p:sp>
      </p:grpSp>
      <p:pic>
        <p:nvPicPr>
          <p:cNvPr id="2058" name="Picture 10" descr="https://i.pinimg.com/originals/ff/cf/02/ffcf02aafc513d360210a8a80346f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503" y="2533369"/>
            <a:ext cx="2586745" cy="16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260" y="2593206"/>
            <a:ext cx="2745242" cy="1647145"/>
          </a:xfrm>
          <a:prstGeom prst="rect">
            <a:avLst/>
          </a:prstGeom>
        </p:spPr>
      </p:pic>
      <p:pic>
        <p:nvPicPr>
          <p:cNvPr id="2060" name="Picture 12" descr="https://i.pinimg.com/originals/fe/73/a0/fe73a0c2ec21b42c3387e901522f8d0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662" y="2215735"/>
            <a:ext cx="1526144" cy="185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" y="6101526"/>
            <a:ext cx="1255178" cy="1255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7092" y="129096"/>
            <a:ext cx="779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«Давай узнаем, что сегодня делал Соня. 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Составь предложения по схеме: «Соня кушал</a:t>
            </a:r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/</a:t>
            </a:r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читал о ...»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89338" y="6409745"/>
            <a:ext cx="779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Жмите на пробел</a:t>
            </a:r>
          </a:p>
        </p:txBody>
      </p:sp>
    </p:spTree>
    <p:extLst>
      <p:ext uri="{BB962C8B-B14F-4D97-AF65-F5344CB8AC3E}">
        <p14:creationId xmlns:p14="http://schemas.microsoft.com/office/powerpoint/2010/main" val="928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nagold - Коллекция фонов - Светло-зеленые тума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>
            <a:grpSpLocks noChangeAspect="1"/>
          </p:cNvGrpSpPr>
          <p:nvPr/>
        </p:nvGrpSpPr>
        <p:grpSpPr>
          <a:xfrm>
            <a:off x="5257046" y="2333179"/>
            <a:ext cx="1238674" cy="2192686"/>
            <a:chOff x="3660304" y="4917728"/>
            <a:chExt cx="961818" cy="171861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lum bright="-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97" r="37497"/>
            <a:stretch/>
          </p:blipFill>
          <p:spPr>
            <a:xfrm>
              <a:off x="3660304" y="5241944"/>
              <a:ext cx="641445" cy="139439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976" y="4917728"/>
              <a:ext cx="539146" cy="539146"/>
            </a:xfrm>
            <a:prstGeom prst="rect">
              <a:avLst/>
            </a:prstGeom>
          </p:spPr>
        </p:pic>
      </p:grpSp>
      <p:grpSp>
        <p:nvGrpSpPr>
          <p:cNvPr id="9" name="Группа 8"/>
          <p:cNvGrpSpPr>
            <a:grpSpLocks noChangeAspect="1"/>
          </p:cNvGrpSpPr>
          <p:nvPr/>
        </p:nvGrpSpPr>
        <p:grpSpPr>
          <a:xfrm flipH="1">
            <a:off x="1193104" y="1528233"/>
            <a:ext cx="2770497" cy="3360523"/>
            <a:chOff x="8204800" y="76703"/>
            <a:chExt cx="2000440" cy="242646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21420" y="76703"/>
              <a:ext cx="1683820" cy="2234089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8204800" y="1979952"/>
              <a:ext cx="18473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  <p:sp>
        <p:nvSpPr>
          <p:cNvPr id="12" name="Стрелка вправо 11"/>
          <p:cNvSpPr/>
          <p:nvPr/>
        </p:nvSpPr>
        <p:spPr>
          <a:xfrm>
            <a:off x="3835836" y="3233056"/>
            <a:ext cx="885371" cy="391886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6799330" y="3233056"/>
            <a:ext cx="885371" cy="391886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r="23056"/>
          <a:stretch/>
        </p:blipFill>
        <p:spPr>
          <a:xfrm>
            <a:off x="5044602" y="2621546"/>
            <a:ext cx="1415633" cy="1407119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8266471" y="3021046"/>
            <a:ext cx="965796" cy="815854"/>
            <a:chOff x="5768633" y="5902632"/>
            <a:chExt cx="763689" cy="652180"/>
          </a:xfrm>
        </p:grpSpPr>
        <p:sp>
          <p:nvSpPr>
            <p:cNvPr id="17" name="Равнобедренный треугольник 16"/>
            <p:cNvSpPr/>
            <p:nvPr/>
          </p:nvSpPr>
          <p:spPr>
            <a:xfrm>
              <a:off x="5768633" y="5902632"/>
              <a:ext cx="551542" cy="54065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64664" y="6093147"/>
              <a:ext cx="667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О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266471" y="3042405"/>
            <a:ext cx="1013945" cy="684959"/>
            <a:chOff x="5768633" y="5902632"/>
            <a:chExt cx="801762" cy="547545"/>
          </a:xfrm>
        </p:grpSpPr>
        <p:sp>
          <p:nvSpPr>
            <p:cNvPr id="20" name="Равнобедренный треугольник 19"/>
            <p:cNvSpPr/>
            <p:nvPr/>
          </p:nvSpPr>
          <p:spPr>
            <a:xfrm>
              <a:off x="5768633" y="5902632"/>
              <a:ext cx="551542" cy="54065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02737" y="6081130"/>
              <a:ext cx="667658" cy="36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С</a:t>
              </a: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986" y="2410706"/>
            <a:ext cx="1775702" cy="1897023"/>
          </a:xfrm>
          <a:prstGeom prst="rect">
            <a:avLst/>
          </a:prstGeom>
        </p:spPr>
      </p:pic>
      <p:pic>
        <p:nvPicPr>
          <p:cNvPr id="24" name="Picture 8" descr="https://www.clipartmax.com/png/full/199-1992832_boot-shoe-clip-art-co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346" y="2331793"/>
            <a:ext cx="2006965" cy="190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091" y="1923815"/>
            <a:ext cx="2476793" cy="232319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4535" y="2125514"/>
            <a:ext cx="2217374" cy="2217374"/>
          </a:xfrm>
          <a:prstGeom prst="rect">
            <a:avLst/>
          </a:prstGeom>
        </p:spPr>
      </p:pic>
      <p:pic>
        <p:nvPicPr>
          <p:cNvPr id="7172" name="Picture 4" descr="https://pbs.twimg.com/media/DkPvgS0XcAACb0o.jpg:lar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346" y="2125514"/>
            <a:ext cx="2286103" cy="225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i.pinimg.com/originals/5b/ff/64/5bff64dd311ffa5ffb9ec5642be3afb0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r="25582"/>
          <a:stretch/>
        </p:blipFill>
        <p:spPr bwMode="auto">
          <a:xfrm>
            <a:off x="9365293" y="1565482"/>
            <a:ext cx="2427558" cy="291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8053" y="2325217"/>
            <a:ext cx="3273985" cy="211072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r="19719"/>
          <a:stretch/>
        </p:blipFill>
        <p:spPr>
          <a:xfrm>
            <a:off x="9317144" y="2125514"/>
            <a:ext cx="2320119" cy="216596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" y="6101526"/>
            <a:ext cx="1255178" cy="125517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17092" y="129096"/>
            <a:ext cx="779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«Давай узнаем, что сегодня делал Шутник. 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Составь предложения по схеме: «Шутник думал о</a:t>
            </a:r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/</a:t>
            </a:r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играл с ...»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89338" y="6409745"/>
            <a:ext cx="779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Жмите на пробел</a:t>
            </a:r>
          </a:p>
        </p:txBody>
      </p:sp>
    </p:spTree>
    <p:extLst>
      <p:ext uri="{BB962C8B-B14F-4D97-AF65-F5344CB8AC3E}">
        <p14:creationId xmlns:p14="http://schemas.microsoft.com/office/powerpoint/2010/main" val="95791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8" name="Picture 26" descr="https://facts-homes.com/wp-content/uploads/2018/10/1761-1140x8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23069" r="3039" b="13282"/>
          <a:stretch/>
        </p:blipFill>
        <p:spPr bwMode="auto">
          <a:xfrm>
            <a:off x="-1" y="-1"/>
            <a:ext cx="1225267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7583" r="2133"/>
          <a:stretch/>
        </p:blipFill>
        <p:spPr>
          <a:xfrm>
            <a:off x="3263305" y="1160060"/>
            <a:ext cx="5669711" cy="5036980"/>
          </a:xfrm>
          <a:prstGeom prst="rect">
            <a:avLst/>
          </a:prstGeom>
        </p:spPr>
      </p:pic>
      <p:pic>
        <p:nvPicPr>
          <p:cNvPr id="3078" name="Picture 6" descr="https://www.clipartmax.com/png/full/117-1173039_color-guard-sabre-clipart-cutlass-clip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450" y="3026598"/>
            <a:ext cx="1513420" cy="122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7.pngguru.com/preview/297/538/359/marketing-client-computer-software-mental-health-professional-magnetic-laboratories-pencil-pictur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1383">
            <a:off x="5383585" y="1792302"/>
            <a:ext cx="991717" cy="99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image.freepik.com/free-vector/catfish_28504-4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938" y="4157715"/>
            <a:ext cx="1847281" cy="184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ngimg.com/uploads/treasure_chest/treasure_chest_PNG7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313" y="1480143"/>
            <a:ext cx="1341247" cy="115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us.123rf.com/450wm/magicleaf/magicleaf1911/magicleaf191103709/134457527-wheel-of-cart-vector-icon-cartoon-vector-icon-isolated-on-white-background-wheel-of-cart-.jpg?ver=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480" y="4383428"/>
            <a:ext cx="1351322" cy="135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avatanplus.com/files/resources/original/5c16a8d89ba1a167b8838e3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98" y="1506488"/>
            <a:ext cx="1438027" cy="11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33" y="4325535"/>
            <a:ext cx="1626370" cy="1361265"/>
          </a:xfrm>
          <a:prstGeom prst="rect">
            <a:avLst/>
          </a:prstGeom>
        </p:spPr>
      </p:pic>
      <p:pic>
        <p:nvPicPr>
          <p:cNvPr id="3094" name="Picture 22" descr="https://img2.freepng.ru/20171127/6e6/conch-png-clip-art-image-5a1c0b354496b6.67186706151178731728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68" y="3191865"/>
            <a:ext cx="2279747" cy="101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s://img2.freepng.ru/20180817/gzw/kisspng-clip-art-hat-fedora-openclipart-free-content-elf-hat-clipart-4692816-shop-of-clipart-library-5b768297bf1447.280340991534493335782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98" y="3148767"/>
            <a:ext cx="1468773" cy="101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00754" y="38899"/>
            <a:ext cx="94697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rgbClr val="FFFF00"/>
                </a:solidFill>
                <a:latin typeface="Comic Sans MS" panose="030F0702030302020204" pitchFamily="66" charset="0"/>
              </a:rPr>
              <a:t>«Шутник пришел в гараж, чтобы проверить, все ли его вещи на месте. Назови, какой предмет слева</a:t>
            </a:r>
            <a:r>
              <a:rPr lang="en-US" sz="1700" dirty="0">
                <a:solidFill>
                  <a:srgbClr val="FFFF00"/>
                </a:solidFill>
                <a:latin typeface="Comic Sans MS" panose="030F0702030302020204" pitchFamily="66" charset="0"/>
              </a:rPr>
              <a:t>/</a:t>
            </a:r>
            <a:r>
              <a:rPr lang="ru-RU" sz="1700" dirty="0">
                <a:solidFill>
                  <a:srgbClr val="FFFF00"/>
                </a:solidFill>
                <a:latin typeface="Comic Sans MS" panose="030F0702030302020204" pitchFamily="66" charset="0"/>
              </a:rPr>
              <a:t>справа</a:t>
            </a:r>
            <a:r>
              <a:rPr lang="en-US" sz="1700" dirty="0">
                <a:solidFill>
                  <a:srgbClr val="FFFF00"/>
                </a:solidFill>
                <a:latin typeface="Comic Sans MS" panose="030F0702030302020204" pitchFamily="66" charset="0"/>
              </a:rPr>
              <a:t>/</a:t>
            </a:r>
            <a:r>
              <a:rPr lang="ru-RU" sz="1700" dirty="0">
                <a:solidFill>
                  <a:srgbClr val="FFFF00"/>
                </a:solidFill>
                <a:latin typeface="Comic Sans MS" panose="030F0702030302020204" pitchFamily="66" charset="0"/>
              </a:rPr>
              <a:t>над</a:t>
            </a:r>
            <a:r>
              <a:rPr lang="en-US" sz="1700" dirty="0">
                <a:solidFill>
                  <a:srgbClr val="FFFF00"/>
                </a:solidFill>
                <a:latin typeface="Comic Sans MS" panose="030F0702030302020204" pitchFamily="66" charset="0"/>
              </a:rPr>
              <a:t>/</a:t>
            </a:r>
            <a:r>
              <a:rPr lang="ru-RU" sz="1700" dirty="0">
                <a:solidFill>
                  <a:srgbClr val="FFFF00"/>
                </a:solidFill>
                <a:latin typeface="Comic Sans MS" panose="030F0702030302020204" pitchFamily="66" charset="0"/>
              </a:rPr>
              <a:t>под</a:t>
            </a:r>
            <a:r>
              <a:rPr lang="en-US" sz="1700" dirty="0">
                <a:solidFill>
                  <a:srgbClr val="FFFF00"/>
                </a:solidFill>
                <a:latin typeface="Comic Sans MS" panose="030F0702030302020204" pitchFamily="66" charset="0"/>
              </a:rPr>
              <a:t>/</a:t>
            </a:r>
            <a:r>
              <a:rPr lang="ru-RU" sz="1700" dirty="0">
                <a:solidFill>
                  <a:srgbClr val="FFFF00"/>
                </a:solidFill>
                <a:latin typeface="Comic Sans MS" panose="030F0702030302020204" pitchFamily="66" charset="0"/>
              </a:rPr>
              <a:t>между… </a:t>
            </a:r>
          </a:p>
          <a:p>
            <a:pPr algn="ctr"/>
            <a:r>
              <a:rPr lang="ru-RU" sz="1700" dirty="0">
                <a:solidFill>
                  <a:srgbClr val="FFFF00"/>
                </a:solidFill>
                <a:latin typeface="Comic Sans MS" panose="030F0702030302020204" pitchFamily="66" charset="0"/>
              </a:rPr>
              <a:t>Отвечать нужно полностью»</a:t>
            </a:r>
          </a:p>
          <a:p>
            <a:pPr algn="ctr"/>
            <a:r>
              <a:rPr lang="ru-RU" sz="1700" dirty="0">
                <a:solidFill>
                  <a:srgbClr val="FFFF00"/>
                </a:solidFill>
                <a:latin typeface="Comic Sans MS" panose="030F0702030302020204" pitchFamily="66" charset="0"/>
              </a:rPr>
              <a:t>Жмите на картинки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70" y="-229390"/>
            <a:ext cx="1255178" cy="1255178"/>
          </a:xfrm>
          <a:prstGeom prst="rect">
            <a:avLst/>
          </a:prstGeom>
        </p:spPr>
      </p:pic>
      <p:grpSp>
        <p:nvGrpSpPr>
          <p:cNvPr id="23" name="Группа 22"/>
          <p:cNvGrpSpPr>
            <a:grpSpLocks noChangeAspect="1"/>
          </p:cNvGrpSpPr>
          <p:nvPr/>
        </p:nvGrpSpPr>
        <p:grpSpPr>
          <a:xfrm flipH="1">
            <a:off x="620740" y="3535859"/>
            <a:ext cx="2770497" cy="3360523"/>
            <a:chOff x="8204800" y="76703"/>
            <a:chExt cx="2000440" cy="2426469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21420" y="76703"/>
              <a:ext cx="1683820" cy="2234089"/>
            </a:xfrm>
            <a:prstGeom prst="rect">
              <a:avLst/>
            </a:prstGeom>
          </p:spPr>
        </p:pic>
        <p:sp>
          <p:nvSpPr>
            <p:cNvPr id="25" name="Прямоугольник 24"/>
            <p:cNvSpPr/>
            <p:nvPr/>
          </p:nvSpPr>
          <p:spPr>
            <a:xfrm>
              <a:off x="8204800" y="1979952"/>
              <a:ext cx="18473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25524" y="6235532"/>
            <a:ext cx="9469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Но вот, беда. Не хватает его любимого рисунка! Как ты думаешь, где он?</a:t>
            </a:r>
          </a:p>
          <a:p>
            <a:pPr algn="ctr"/>
            <a:r>
              <a:rPr lang="ru-RU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(нажмите на коробку)</a:t>
            </a:r>
          </a:p>
          <a:p>
            <a:pPr algn="ctr"/>
            <a:r>
              <a:rPr lang="ru-RU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endParaRPr lang="ru-RU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4" name="Picture 6" descr="https://img3.goodfon.ru/original/2048x2048/1/21/detskie-oboi-zavitki-cvety.jpg">
            <a:extLst>
              <a:ext uri="{FF2B5EF4-FFF2-40B4-BE49-F238E27FC236}">
                <a16:creationId xmlns:a16="http://schemas.microsoft.com/office/drawing/2014/main" id="{B0285BB9-B2F0-4F6F-9B47-8E0C4CA86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4" b="10489"/>
          <a:stretch/>
        </p:blipFill>
        <p:spPr bwMode="auto">
          <a:xfrm>
            <a:off x="10008888" y="5049779"/>
            <a:ext cx="1574228" cy="10970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0-tub-ru.yandex.net/i?id=b52d073877dad8cc6e04f1bf8608204a-l&amp;n=13">
            <a:extLst>
              <a:ext uri="{FF2B5EF4-FFF2-40B4-BE49-F238E27FC236}">
                <a16:creationId xmlns:a16="http://schemas.microsoft.com/office/drawing/2014/main" id="{3DB338E5-4149-4C7C-8C5F-3126BEB85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194" y="3996865"/>
            <a:ext cx="3391289" cy="347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0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3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0775EF-A864-48F6-BD56-833109B56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" b="35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8F7935-4498-4D44-8510-5967441411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6" r="31666"/>
          <a:stretch/>
        </p:blipFill>
        <p:spPr>
          <a:xfrm>
            <a:off x="1654225" y="3223914"/>
            <a:ext cx="2214389" cy="26093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EFD305-08A5-456D-A1E7-A237604EF1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0" t="312" r="20942"/>
          <a:stretch/>
        </p:blipFill>
        <p:spPr>
          <a:xfrm flipH="1">
            <a:off x="243656" y="3794913"/>
            <a:ext cx="1768023" cy="2747105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E78F4A3-0AAB-4CE8-BCB8-42647F85D4B0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840329" y="4262512"/>
            <a:ext cx="2853426" cy="2379912"/>
            <a:chOff x="6498655" y="1714625"/>
            <a:chExt cx="1890876" cy="1577093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B8C17F3-617C-4C7D-A70D-5A2767FEF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655" y="1714625"/>
              <a:ext cx="1188645" cy="1577093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E4E5EA6-93DA-4E6E-83C7-7DD4B39FEF51}"/>
                </a:ext>
              </a:extLst>
            </p:cNvPr>
            <p:cNvSpPr/>
            <p:nvPr/>
          </p:nvSpPr>
          <p:spPr>
            <a:xfrm>
              <a:off x="8204800" y="1979952"/>
              <a:ext cx="18473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  <p:pic>
        <p:nvPicPr>
          <p:cNvPr id="1026" name="Picture 2" descr="http://arskmedia.ru/resize/shd/images/uploads/news/2019/9/24/441440e076ecad3beada308c16fe2da8.png">
            <a:extLst>
              <a:ext uri="{FF2B5EF4-FFF2-40B4-BE49-F238E27FC236}">
                <a16:creationId xmlns:a16="http://schemas.microsoft.com/office/drawing/2014/main" id="{A58F1954-9155-4B71-B2CB-984EE7AB8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89" y="3006400"/>
            <a:ext cx="4587240" cy="331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05BABDF-0E36-4E70-90BF-87D8652DEEA1}"/>
              </a:ext>
            </a:extLst>
          </p:cNvPr>
          <p:cNvSpPr/>
          <p:nvPr/>
        </p:nvSpPr>
        <p:spPr>
          <a:xfrm>
            <a:off x="4443589" y="3167898"/>
            <a:ext cx="4206240" cy="2375028"/>
          </a:xfrm>
          <a:prstGeom prst="rect">
            <a:avLst/>
          </a:prstGeom>
          <a:solidFill>
            <a:srgbClr val="0070C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249A7BD-0CD0-42AB-A131-07EC17F52EE5}"/>
              </a:ext>
            </a:extLst>
          </p:cNvPr>
          <p:cNvSpPr/>
          <p:nvPr/>
        </p:nvSpPr>
        <p:spPr>
          <a:xfrm>
            <a:off x="6137382" y="3338542"/>
            <a:ext cx="45719" cy="21139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B57A203-BB40-4817-85D0-E6D162052497}"/>
              </a:ext>
            </a:extLst>
          </p:cNvPr>
          <p:cNvGrpSpPr/>
          <p:nvPr/>
        </p:nvGrpSpPr>
        <p:grpSpPr>
          <a:xfrm>
            <a:off x="3996427" y="3248084"/>
            <a:ext cx="4691543" cy="2342883"/>
            <a:chOff x="3996427" y="3248084"/>
            <a:chExt cx="4691543" cy="2342883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FD8FD8-52CA-47D9-A3D1-6ED68FC3BC37}"/>
                </a:ext>
              </a:extLst>
            </p:cNvPr>
            <p:cNvGrpSpPr/>
            <p:nvPr/>
          </p:nvGrpSpPr>
          <p:grpSpPr>
            <a:xfrm>
              <a:off x="6124394" y="3289114"/>
              <a:ext cx="2563576" cy="2215766"/>
              <a:chOff x="6124394" y="3289114"/>
              <a:chExt cx="2563576" cy="2215766"/>
            </a:xfrm>
          </p:grpSpPr>
          <p:pic>
            <p:nvPicPr>
              <p:cNvPr id="15" name="Picture 4" descr="https://img2.freepng.ru/20180927/qwi/kisspng-clip-art-airplane-aircraft-pilot-image-vector-grap-863-png-pintere-5bad25508d55e1.4501572315380739365789.jpg">
                <a:extLst>
                  <a:ext uri="{FF2B5EF4-FFF2-40B4-BE49-F238E27FC236}">
                    <a16:creationId xmlns:a16="http://schemas.microsoft.com/office/drawing/2014/main" id="{3BF0774A-5946-46DA-A233-76D3E0234A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10000" r="90000">
                            <a14:foregroundMark x1="40222" y1="41625" x2="61222" y2="64250"/>
                            <a14:foregroundMark x1="43111" y1="42000" x2="61778" y2="44500"/>
                            <a14:foregroundMark x1="41667" y1="40250" x2="39111" y2="40625"/>
                            <a14:foregroundMark x1="59667" y1="46000" x2="59889" y2="62000"/>
                            <a14:foregroundMark x1="47667" y1="44500" x2="59333" y2="52875"/>
                            <a14:foregroundMark x1="63000" y1="48000" x2="63000" y2="62125"/>
                            <a14:foregroundMark x1="61222" y1="54625" x2="62778" y2="79625"/>
                            <a14:foregroundMark x1="48778" y1="52875" x2="48778" y2="62000"/>
                            <a14:foregroundMark x1="47556" y1="53375" x2="46778" y2="62375"/>
                            <a14:foregroundMark x1="50222" y1="58000" x2="51667" y2="62125"/>
                            <a14:foregroundMark x1="47000" y1="52125" x2="46000" y2="60875"/>
                            <a14:foregroundMark x1="59000" y1="43500" x2="64778" y2="44750"/>
                            <a14:foregroundMark x1="63333" y1="46000" x2="66667" y2="53750"/>
                            <a14:foregroundMark x1="51333" y1="62750" x2="57111" y2="63375"/>
                            <a14:foregroundMark x1="46778" y1="49875" x2="46556" y2="53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4394" y="3289114"/>
                <a:ext cx="1339871" cy="1190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https://img2.freepng.ru/20180927/qwi/kisspng-clip-art-airplane-aircraft-pilot-image-vector-grap-863-png-pintere-5bad25508d55e1.4501572315380739365789.jpg">
                <a:extLst>
                  <a:ext uri="{FF2B5EF4-FFF2-40B4-BE49-F238E27FC236}">
                    <a16:creationId xmlns:a16="http://schemas.microsoft.com/office/drawing/2014/main" id="{67BDC068-8634-4625-9676-1C5CBA3288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10000" r="90000">
                            <a14:foregroundMark x1="40222" y1="41625" x2="61222" y2="64250"/>
                            <a14:foregroundMark x1="43111" y1="42000" x2="61778" y2="44500"/>
                            <a14:foregroundMark x1="41667" y1="40250" x2="39111" y2="40625"/>
                            <a14:foregroundMark x1="59667" y1="46000" x2="59889" y2="62000"/>
                            <a14:foregroundMark x1="47667" y1="44500" x2="59333" y2="52875"/>
                            <a14:foregroundMark x1="63000" y1="48000" x2="63000" y2="62125"/>
                            <a14:foregroundMark x1="61222" y1="54625" x2="62778" y2="79625"/>
                            <a14:foregroundMark x1="48778" y1="52875" x2="48778" y2="62000"/>
                            <a14:foregroundMark x1="47556" y1="53375" x2="46778" y2="62375"/>
                            <a14:foregroundMark x1="50222" y1="58000" x2="51667" y2="62125"/>
                            <a14:foregroundMark x1="47000" y1="52125" x2="46000" y2="60875"/>
                            <a14:foregroundMark x1="59000" y1="43500" x2="64778" y2="44750"/>
                            <a14:foregroundMark x1="63333" y1="46000" x2="66667" y2="53750"/>
                            <a14:foregroundMark x1="51333" y1="62750" x2="57111" y2="63375"/>
                            <a14:foregroundMark x1="46778" y1="49875" x2="46556" y2="53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8098" y="3308136"/>
                <a:ext cx="1339872" cy="1190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https://img2.freepng.ru/20180927/qwi/kisspng-clip-art-airplane-aircraft-pilot-image-vector-grap-863-png-pintere-5bad25508d55e1.4501572315380739365789.jpg">
                <a:extLst>
                  <a:ext uri="{FF2B5EF4-FFF2-40B4-BE49-F238E27FC236}">
                    <a16:creationId xmlns:a16="http://schemas.microsoft.com/office/drawing/2014/main" id="{93075FE5-0C5E-409E-AC00-D2E306A73B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10000" r="90000">
                            <a14:foregroundMark x1="40222" y1="41625" x2="61222" y2="64250"/>
                            <a14:foregroundMark x1="43111" y1="42000" x2="61778" y2="44500"/>
                            <a14:foregroundMark x1="41667" y1="40250" x2="39111" y2="40625"/>
                            <a14:foregroundMark x1="59667" y1="46000" x2="59889" y2="62000"/>
                            <a14:foregroundMark x1="47667" y1="44500" x2="59333" y2="52875"/>
                            <a14:foregroundMark x1="63000" y1="48000" x2="63000" y2="62125"/>
                            <a14:foregroundMark x1="61222" y1="54625" x2="62778" y2="79625"/>
                            <a14:foregroundMark x1="48778" y1="52875" x2="48778" y2="62000"/>
                            <a14:foregroundMark x1="47556" y1="53375" x2="46778" y2="62375"/>
                            <a14:foregroundMark x1="50222" y1="58000" x2="51667" y2="62125"/>
                            <a14:foregroundMark x1="47000" y1="52125" x2="46000" y2="60875"/>
                            <a14:foregroundMark x1="59000" y1="43500" x2="64778" y2="44750"/>
                            <a14:foregroundMark x1="63333" y1="46000" x2="66667" y2="53750"/>
                            <a14:foregroundMark x1="51333" y1="62750" x2="57111" y2="63375"/>
                            <a14:foregroundMark x1="46778" y1="49875" x2="46556" y2="53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3223" y="4425789"/>
                <a:ext cx="1213976" cy="10790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706B484D-9AD3-4631-B274-2ED1F95CB85A}"/>
                </a:ext>
              </a:extLst>
            </p:cNvPr>
            <p:cNvGrpSpPr/>
            <p:nvPr/>
          </p:nvGrpSpPr>
          <p:grpSpPr>
            <a:xfrm>
              <a:off x="3996427" y="3248084"/>
              <a:ext cx="2445722" cy="2342883"/>
              <a:chOff x="3996427" y="3248084"/>
              <a:chExt cx="2445722" cy="2342883"/>
            </a:xfrm>
          </p:grpSpPr>
          <p:pic>
            <p:nvPicPr>
              <p:cNvPr id="1028" name="Picture 4" descr="https://img2.freepng.ru/20180927/qwi/kisspng-clip-art-airplane-aircraft-pilot-image-vector-grap-863-png-pintere-5bad25508d55e1.4501572315380739365789.jpg">
                <a:extLst>
                  <a:ext uri="{FF2B5EF4-FFF2-40B4-BE49-F238E27FC236}">
                    <a16:creationId xmlns:a16="http://schemas.microsoft.com/office/drawing/2014/main" id="{BD80A91B-3997-42BC-B6A0-3F424EA78F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10000" r="90000">
                            <a14:foregroundMark x1="40222" y1="41625" x2="61222" y2="64250"/>
                            <a14:foregroundMark x1="43111" y1="42000" x2="61778" y2="44500"/>
                            <a14:foregroundMark x1="41667" y1="40250" x2="39111" y2="40625"/>
                            <a14:foregroundMark x1="59667" y1="46000" x2="59889" y2="62000"/>
                            <a14:foregroundMark x1="47667" y1="44500" x2="59333" y2="52875"/>
                            <a14:foregroundMark x1="63000" y1="48000" x2="63000" y2="62125"/>
                            <a14:foregroundMark x1="61222" y1="54625" x2="62778" y2="79625"/>
                            <a14:foregroundMark x1="48778" y1="52875" x2="48778" y2="62000"/>
                            <a14:foregroundMark x1="47556" y1="53375" x2="46778" y2="62375"/>
                            <a14:foregroundMark x1="50222" y1="58000" x2="51667" y2="62125"/>
                            <a14:foregroundMark x1="47000" y1="52125" x2="46000" y2="60875"/>
                            <a14:foregroundMark x1="59000" y1="43500" x2="64778" y2="44750"/>
                            <a14:foregroundMark x1="63333" y1="46000" x2="66667" y2="53750"/>
                            <a14:foregroundMark x1="51333" y1="62750" x2="57111" y2="63375"/>
                            <a14:foregroundMark x1="46778" y1="49875" x2="46556" y2="53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6427" y="3248084"/>
                <a:ext cx="2445722" cy="21739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1123F-C99C-44C1-9AF8-7E559D76AE28}"/>
                  </a:ext>
                </a:extLst>
              </p:cNvPr>
              <p:cNvSpPr txBox="1"/>
              <p:nvPr/>
            </p:nvSpPr>
            <p:spPr>
              <a:xfrm>
                <a:off x="4818580" y="5313968"/>
                <a:ext cx="10894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машинист</a:t>
                </a:r>
              </a:p>
            </p:txBody>
          </p:sp>
        </p:grp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AD486FB-09E7-4180-896E-5193639A4666}"/>
              </a:ext>
            </a:extLst>
          </p:cNvPr>
          <p:cNvGrpSpPr/>
          <p:nvPr/>
        </p:nvGrpSpPr>
        <p:grpSpPr>
          <a:xfrm>
            <a:off x="4444444" y="3320291"/>
            <a:ext cx="4166315" cy="2184589"/>
            <a:chOff x="4444444" y="3320291"/>
            <a:chExt cx="4166315" cy="2184589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8BF3CCD-7D62-45F8-A9B7-9B56869CD5AC}"/>
                </a:ext>
              </a:extLst>
            </p:cNvPr>
            <p:cNvGrpSpPr/>
            <p:nvPr/>
          </p:nvGrpSpPr>
          <p:grpSpPr>
            <a:xfrm>
              <a:off x="4444444" y="3364159"/>
              <a:ext cx="1656641" cy="2057903"/>
              <a:chOff x="4462165" y="3536485"/>
              <a:chExt cx="1656641" cy="205790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06D3912-C27B-4D52-A80D-3276B1D99FD5}"/>
                  </a:ext>
                </a:extLst>
              </p:cNvPr>
              <p:cNvSpPr txBox="1"/>
              <p:nvPr/>
            </p:nvSpPr>
            <p:spPr>
              <a:xfrm>
                <a:off x="4910007" y="5317389"/>
                <a:ext cx="10894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err="1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ушастик</a:t>
                </a:r>
                <a:endParaRPr lang="ru-RU" sz="1200" dirty="0">
                  <a:solidFill>
                    <a:srgbClr val="FFFF00"/>
                  </a:solidFill>
                  <a:latin typeface="Comic Sans MS" panose="030F0702030302020204" pitchFamily="66" charset="0"/>
                </a:endParaRPr>
              </a:p>
            </p:txBody>
          </p:sp>
          <p:pic>
            <p:nvPicPr>
              <p:cNvPr id="22" name="Picture 2" descr="https://img.favpng.com/7/16/25/domestic-rabbit-hare-clip-art-png-favpng-aqPjX65as3RegxA2YZeTkUAFN.jpg">
                <a:extLst>
                  <a:ext uri="{FF2B5EF4-FFF2-40B4-BE49-F238E27FC236}">
                    <a16:creationId xmlns:a16="http://schemas.microsoft.com/office/drawing/2014/main" id="{E2888656-6553-47CE-A6CA-CC8709188B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100000" l="0" r="100000">
                            <a14:foregroundMark x1="29024" y1="69512" x2="30000" y2="8682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2165" y="3536485"/>
                <a:ext cx="1656641" cy="16566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C9B23BB7-3705-48BD-ADF2-ACF7437E66CC}"/>
                </a:ext>
              </a:extLst>
            </p:cNvPr>
            <p:cNvGrpSpPr/>
            <p:nvPr/>
          </p:nvGrpSpPr>
          <p:grpSpPr>
            <a:xfrm>
              <a:off x="6417593" y="3320291"/>
              <a:ext cx="2193166" cy="2184589"/>
              <a:chOff x="6393884" y="3305932"/>
              <a:chExt cx="2193166" cy="2184589"/>
            </a:xfrm>
          </p:grpSpPr>
          <p:pic>
            <p:nvPicPr>
              <p:cNvPr id="23" name="Picture 2" descr="https://img.favpng.com/7/16/25/domestic-rabbit-hare-clip-art-png-favpng-aqPjX65as3RegxA2YZeTkUAFN.jpg">
                <a:extLst>
                  <a:ext uri="{FF2B5EF4-FFF2-40B4-BE49-F238E27FC236}">
                    <a16:creationId xmlns:a16="http://schemas.microsoft.com/office/drawing/2014/main" id="{732DFFB9-A8E7-4DE9-972B-630D6A2B87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0" b="100000" l="0" r="100000">
                            <a14:foregroundMark x1="29024" y1="69512" x2="30000" y2="8682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3884" y="3305932"/>
                <a:ext cx="1089451" cy="1089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https://img.favpng.com/7/16/25/domestic-rabbit-hare-clip-art-png-favpng-aqPjX65as3RegxA2YZeTkUAFN.jpg">
                <a:extLst>
                  <a:ext uri="{FF2B5EF4-FFF2-40B4-BE49-F238E27FC236}">
                    <a16:creationId xmlns:a16="http://schemas.microsoft.com/office/drawing/2014/main" id="{5E88524E-2895-4F0D-9797-9D19011484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0" b="100000" l="0" r="100000">
                            <a14:foregroundMark x1="29024" y1="69512" x2="30000" y2="8682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7599" y="3358909"/>
                <a:ext cx="1089451" cy="1089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https://img.favpng.com/7/16/25/domestic-rabbit-hare-clip-art-png-favpng-aqPjX65as3RegxA2YZeTkUAFN.jpg">
                <a:extLst>
                  <a:ext uri="{FF2B5EF4-FFF2-40B4-BE49-F238E27FC236}">
                    <a16:creationId xmlns:a16="http://schemas.microsoft.com/office/drawing/2014/main" id="{008DD98F-CCEB-4EC2-8E95-3A7059DB8F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0" b="100000" l="0" r="100000">
                            <a14:foregroundMark x1="29024" y1="69512" x2="30000" y2="8682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0229" y="4401070"/>
                <a:ext cx="1089451" cy="1089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DDBB319-593D-4A11-8ECC-AD692A4A1BC5}"/>
              </a:ext>
            </a:extLst>
          </p:cNvPr>
          <p:cNvGrpSpPr/>
          <p:nvPr/>
        </p:nvGrpSpPr>
        <p:grpSpPr>
          <a:xfrm>
            <a:off x="4490852" y="3266427"/>
            <a:ext cx="4031297" cy="2155635"/>
            <a:chOff x="4490852" y="3266427"/>
            <a:chExt cx="4031297" cy="2155635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F5A3FA61-BAE6-4DE2-B662-84269B800838}"/>
                </a:ext>
              </a:extLst>
            </p:cNvPr>
            <p:cNvGrpSpPr/>
            <p:nvPr/>
          </p:nvGrpSpPr>
          <p:grpSpPr>
            <a:xfrm>
              <a:off x="4490852" y="3478779"/>
              <a:ext cx="1641570" cy="1890188"/>
              <a:chOff x="4490852" y="3478779"/>
              <a:chExt cx="1641570" cy="1890188"/>
            </a:xfrm>
          </p:grpSpPr>
          <p:pic>
            <p:nvPicPr>
              <p:cNvPr id="32" name="Picture 4" descr="https://avatars.mds.yandex.net/get-pdb/2428479/07884c9a-c7cb-40a9-acd8-96257d40875d/s1200?webp=false">
                <a:extLst>
                  <a:ext uri="{FF2B5EF4-FFF2-40B4-BE49-F238E27FC236}">
                    <a16:creationId xmlns:a16="http://schemas.microsoft.com/office/drawing/2014/main" id="{5EF8B588-18C8-422C-8D25-1DACDA4AD0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0852" y="3478779"/>
                <a:ext cx="1641570" cy="16415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082B139-C3F3-4590-9454-6CE8DDD11FC0}"/>
                  </a:ext>
                </a:extLst>
              </p:cNvPr>
              <p:cNvSpPr txBox="1"/>
              <p:nvPr/>
            </p:nvSpPr>
            <p:spPr>
              <a:xfrm>
                <a:off x="4810453" y="5091968"/>
                <a:ext cx="10894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солнышко</a:t>
                </a:r>
              </a:p>
            </p:txBody>
          </p:sp>
        </p:grpSp>
        <p:pic>
          <p:nvPicPr>
            <p:cNvPr id="34" name="Picture 4" descr="https://avatars.mds.yandex.net/get-pdb/2428479/07884c9a-c7cb-40a9-acd8-96257d40875d/s1200?webp=false">
              <a:extLst>
                <a:ext uri="{FF2B5EF4-FFF2-40B4-BE49-F238E27FC236}">
                  <a16:creationId xmlns:a16="http://schemas.microsoft.com/office/drawing/2014/main" id="{A96B0C85-35E7-4B8E-AC5B-CDEDCD43D3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691" y="3266427"/>
              <a:ext cx="1177260" cy="117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https://avatars.mds.yandex.net/get-pdb/2428479/07884c9a-c7cb-40a9-acd8-96257d40875d/s1200?webp=false">
              <a:extLst>
                <a:ext uri="{FF2B5EF4-FFF2-40B4-BE49-F238E27FC236}">
                  <a16:creationId xmlns:a16="http://schemas.microsoft.com/office/drawing/2014/main" id="{1B1953A2-A269-4BDD-B622-AA6175A9B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3918" y="3429553"/>
              <a:ext cx="1008231" cy="1008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https://avatars.mds.yandex.net/get-pdb/2428479/07884c9a-c7cb-40a9-acd8-96257d40875d/s1200?webp=false">
              <a:extLst>
                <a:ext uri="{FF2B5EF4-FFF2-40B4-BE49-F238E27FC236}">
                  <a16:creationId xmlns:a16="http://schemas.microsoft.com/office/drawing/2014/main" id="{51B820D3-546C-43A1-AF22-5FCF22B2A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1717" y="4413831"/>
              <a:ext cx="1008231" cy="1008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C19CF72-C7AA-4FDE-A00C-81CBE00DC92D}"/>
              </a:ext>
            </a:extLst>
          </p:cNvPr>
          <p:cNvSpPr txBox="1"/>
          <p:nvPr/>
        </p:nvSpPr>
        <p:spPr>
          <a:xfrm>
            <a:off x="1833803" y="177831"/>
            <a:ext cx="7863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latin typeface="Comic Sans MS" panose="030F0702030302020204" pitchFamily="66" charset="0"/>
              </a:rPr>
              <a:t>«Шутник, Соня и Смурфетта захотели посмотреть телевизор. </a:t>
            </a:r>
          </a:p>
          <a:p>
            <a:pPr algn="ctr"/>
            <a:r>
              <a:rPr lang="ru-RU" dirty="0">
                <a:solidFill>
                  <a:srgbClr val="FFFF00"/>
                </a:solidFill>
                <a:latin typeface="Comic Sans MS" panose="030F0702030302020204" pitchFamily="66" charset="0"/>
              </a:rPr>
              <a:t>Назови, что же они там увидели? Как будет «один», а как «много»?»</a:t>
            </a:r>
          </a:p>
          <a:p>
            <a:pPr algn="ctr"/>
            <a:r>
              <a:rPr lang="ru-RU" dirty="0">
                <a:solidFill>
                  <a:srgbClr val="FFFF00"/>
                </a:solidFill>
                <a:latin typeface="Comic Sans MS" panose="030F0702030302020204" pitchFamily="66" charset="0"/>
              </a:rPr>
              <a:t>Жмите на пробел</a:t>
            </a:r>
          </a:p>
        </p:txBody>
      </p:sp>
      <p:grpSp>
        <p:nvGrpSpPr>
          <p:cNvPr id="2055" name="Группа 2054">
            <a:extLst>
              <a:ext uri="{FF2B5EF4-FFF2-40B4-BE49-F238E27FC236}">
                <a16:creationId xmlns:a16="http://schemas.microsoft.com/office/drawing/2014/main" id="{CF7DB23C-CB08-408A-83BB-967291F96447}"/>
              </a:ext>
            </a:extLst>
          </p:cNvPr>
          <p:cNvGrpSpPr/>
          <p:nvPr/>
        </p:nvGrpSpPr>
        <p:grpSpPr>
          <a:xfrm>
            <a:off x="4681046" y="3179631"/>
            <a:ext cx="3603858" cy="2298698"/>
            <a:chOff x="4677545" y="3202375"/>
            <a:chExt cx="3603858" cy="2298698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3C345A0-ECA5-4BDF-86EF-7338B693E3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56" r="28919"/>
            <a:stretch/>
          </p:blipFill>
          <p:spPr>
            <a:xfrm>
              <a:off x="4677545" y="3202375"/>
              <a:ext cx="1265688" cy="1993576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F1D44A84-9F00-4EB1-8507-0666888433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56" r="28919"/>
            <a:stretch/>
          </p:blipFill>
          <p:spPr>
            <a:xfrm>
              <a:off x="6484174" y="3371208"/>
              <a:ext cx="691675" cy="1089452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900E3EB4-ECF7-42F9-BDC7-5F651BCCD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56" r="28919"/>
            <a:stretch/>
          </p:blipFill>
          <p:spPr>
            <a:xfrm>
              <a:off x="7589728" y="3286333"/>
              <a:ext cx="691675" cy="1089452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07AC855-78CA-41DD-AE75-4B6A6BDDC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56" r="28919"/>
            <a:stretch/>
          </p:blipFill>
          <p:spPr>
            <a:xfrm>
              <a:off x="7067614" y="4411621"/>
              <a:ext cx="691675" cy="1089452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C5B29B3-48C0-41B9-84AF-91529A639A3F}"/>
                </a:ext>
              </a:extLst>
            </p:cNvPr>
            <p:cNvSpPr txBox="1"/>
            <p:nvPr/>
          </p:nvSpPr>
          <p:spPr>
            <a:xfrm>
              <a:off x="4795579" y="5202600"/>
              <a:ext cx="1089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шахматист</a:t>
              </a:r>
            </a:p>
          </p:txBody>
        </p:sp>
      </p:grpSp>
      <p:grpSp>
        <p:nvGrpSpPr>
          <p:cNvPr id="2048" name="Группа 2047">
            <a:extLst>
              <a:ext uri="{FF2B5EF4-FFF2-40B4-BE49-F238E27FC236}">
                <a16:creationId xmlns:a16="http://schemas.microsoft.com/office/drawing/2014/main" id="{A51796A9-B807-470F-8C08-4C3AAED9C6CB}"/>
              </a:ext>
            </a:extLst>
          </p:cNvPr>
          <p:cNvGrpSpPr/>
          <p:nvPr/>
        </p:nvGrpSpPr>
        <p:grpSpPr>
          <a:xfrm>
            <a:off x="4305741" y="3117685"/>
            <a:ext cx="4310958" cy="2434922"/>
            <a:chOff x="4317193" y="3124976"/>
            <a:chExt cx="4310958" cy="2434922"/>
          </a:xfrm>
        </p:grpSpPr>
        <p:pic>
          <p:nvPicPr>
            <p:cNvPr id="46" name="Picture 10" descr="https://img2.freepng.ru/20180202/aew/kisspng-doughnut-adobe-illustrator-icon-vector-cartoon-donut-5a74460b51f7a6.0682111515175695473357.jpg">
              <a:extLst>
                <a:ext uri="{FF2B5EF4-FFF2-40B4-BE49-F238E27FC236}">
                  <a16:creationId xmlns:a16="http://schemas.microsoft.com/office/drawing/2014/main" id="{A28FC365-5A6E-4209-A1B7-20B0F9CDD3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4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7193" y="3367901"/>
              <a:ext cx="1759634" cy="1759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 descr="https://img2.freepng.ru/20180202/aew/kisspng-doughnut-adobe-illustrator-icon-vector-cartoon-donut-5a74460b51f7a6.0682111515175695473357.jpg">
              <a:extLst>
                <a:ext uri="{FF2B5EF4-FFF2-40B4-BE49-F238E27FC236}">
                  <a16:creationId xmlns:a16="http://schemas.microsoft.com/office/drawing/2014/main" id="{93A53AF6-3AB1-4485-962F-CBC91CFF4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4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0366" y="3124976"/>
              <a:ext cx="1339873" cy="1339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" descr="https://img2.freepng.ru/20180202/aew/kisspng-doughnut-adobe-illustrator-icon-vector-cartoon-donut-5a74460b51f7a6.0682111515175695473357.jpg">
              <a:extLst>
                <a:ext uri="{FF2B5EF4-FFF2-40B4-BE49-F238E27FC236}">
                  <a16:creationId xmlns:a16="http://schemas.microsoft.com/office/drawing/2014/main" id="{A575E2E6-B78A-406F-AC30-6AAEC5B75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4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278" y="3223914"/>
              <a:ext cx="1339873" cy="1339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0" descr="https://img2.freepng.ru/20180202/aew/kisspng-doughnut-adobe-illustrator-icon-vector-cartoon-donut-5a74460b51f7a6.0682111515175695473357.jpg">
              <a:extLst>
                <a:ext uri="{FF2B5EF4-FFF2-40B4-BE49-F238E27FC236}">
                  <a16:creationId xmlns:a16="http://schemas.microsoft.com/office/drawing/2014/main" id="{9ED3C179-09AB-4E14-8BD1-F2D27632DD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4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6288" y="4220025"/>
              <a:ext cx="1339873" cy="1339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8688EF4-9DFB-4ED0-8F3C-80DE75A50F20}"/>
                </a:ext>
              </a:extLst>
            </p:cNvPr>
            <p:cNvSpPr txBox="1"/>
            <p:nvPr/>
          </p:nvSpPr>
          <p:spPr>
            <a:xfrm>
              <a:off x="4929403" y="5096469"/>
              <a:ext cx="1089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сушка</a:t>
              </a:r>
            </a:p>
          </p:txBody>
        </p:sp>
      </p:grpSp>
      <p:grpSp>
        <p:nvGrpSpPr>
          <p:cNvPr id="2056" name="Группа 2055">
            <a:extLst>
              <a:ext uri="{FF2B5EF4-FFF2-40B4-BE49-F238E27FC236}">
                <a16:creationId xmlns:a16="http://schemas.microsoft.com/office/drawing/2014/main" id="{A1AB6CAD-9428-4C30-B341-6C745CDDE86E}"/>
              </a:ext>
            </a:extLst>
          </p:cNvPr>
          <p:cNvGrpSpPr/>
          <p:nvPr/>
        </p:nvGrpSpPr>
        <p:grpSpPr>
          <a:xfrm>
            <a:off x="4437201" y="3339657"/>
            <a:ext cx="4005410" cy="2135296"/>
            <a:chOff x="4437201" y="3339657"/>
            <a:chExt cx="4005410" cy="2135296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9AE725A-08ED-4A97-959D-83866F963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2" r="21178"/>
            <a:stretch/>
          </p:blipFill>
          <p:spPr>
            <a:xfrm>
              <a:off x="4437201" y="3594170"/>
              <a:ext cx="1665604" cy="1684214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CB5297B6-4EF9-42CC-BC1B-CD1CB3D87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2" r="21178"/>
            <a:stretch/>
          </p:blipFill>
          <p:spPr>
            <a:xfrm>
              <a:off x="6311774" y="4283954"/>
              <a:ext cx="1177839" cy="1190999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E3DB4EEE-B853-4357-8B16-DF87752D4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2" r="21178"/>
            <a:stretch/>
          </p:blipFill>
          <p:spPr>
            <a:xfrm>
              <a:off x="7264772" y="3339657"/>
              <a:ext cx="1177839" cy="1190999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370EBB2-9818-4C6D-8835-77D7C2B576F3}"/>
                </a:ext>
              </a:extLst>
            </p:cNvPr>
            <p:cNvSpPr txBox="1"/>
            <p:nvPr/>
          </p:nvSpPr>
          <p:spPr>
            <a:xfrm>
              <a:off x="4834427" y="5157420"/>
              <a:ext cx="1089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сушилка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0F9575B-1C0F-41BC-BE5B-1A8E5A920413}"/>
              </a:ext>
            </a:extLst>
          </p:cNvPr>
          <p:cNvGrpSpPr/>
          <p:nvPr/>
        </p:nvGrpSpPr>
        <p:grpSpPr>
          <a:xfrm>
            <a:off x="4570124" y="3262888"/>
            <a:ext cx="3694938" cy="2227957"/>
            <a:chOff x="4537210" y="3276923"/>
            <a:chExt cx="3694938" cy="222795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5B15FA-643D-44FF-96A4-AC910552E1A2}"/>
                </a:ext>
              </a:extLst>
            </p:cNvPr>
            <p:cNvSpPr txBox="1"/>
            <p:nvPr/>
          </p:nvSpPr>
          <p:spPr>
            <a:xfrm>
              <a:off x="4537210" y="5203366"/>
              <a:ext cx="14783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путешественник</a:t>
              </a:r>
            </a:p>
          </p:txBody>
        </p:sp>
        <p:pic>
          <p:nvPicPr>
            <p:cNvPr id="55" name="Picture 2" descr="https://clip.cookdiary.net/sites/default/files/wallpaper/person-icons/196861/person-icons-tourist-196861-7996793.png">
              <a:extLst>
                <a:ext uri="{FF2B5EF4-FFF2-40B4-BE49-F238E27FC236}">
                  <a16:creationId xmlns:a16="http://schemas.microsoft.com/office/drawing/2014/main" id="{19918310-F1F0-4F09-9D1B-0F43EBF35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6611" y="3276923"/>
              <a:ext cx="949112" cy="1774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https://clip.cookdiary.net/sites/default/files/wallpaper/person-icons/196861/person-icons-tourist-196861-7996793.png">
              <a:extLst>
                <a:ext uri="{FF2B5EF4-FFF2-40B4-BE49-F238E27FC236}">
                  <a16:creationId xmlns:a16="http://schemas.microsoft.com/office/drawing/2014/main" id="{A32854AA-B3E0-4DF7-A781-DB36B3AF5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9199" y="3328586"/>
              <a:ext cx="674035" cy="1259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https://clip.cookdiary.net/sites/default/files/wallpaper/person-icons/196861/person-icons-tourist-196861-7996793.png">
              <a:extLst>
                <a:ext uri="{FF2B5EF4-FFF2-40B4-BE49-F238E27FC236}">
                  <a16:creationId xmlns:a16="http://schemas.microsoft.com/office/drawing/2014/main" id="{F5CCA1A0-19EB-4A36-BEFC-1D8B0A892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8113" y="3303800"/>
              <a:ext cx="674035" cy="1259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https://clip.cookdiary.net/sites/default/files/wallpaper/person-icons/196861/person-icons-tourist-196861-7996793.png">
              <a:extLst>
                <a:ext uri="{FF2B5EF4-FFF2-40B4-BE49-F238E27FC236}">
                  <a16:creationId xmlns:a16="http://schemas.microsoft.com/office/drawing/2014/main" id="{ADE998BF-B06B-415D-A9D8-5A35374C96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853" y="4244893"/>
              <a:ext cx="674035" cy="1259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267173F3-0714-41CF-AC45-194D4745FC58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54" y="6187192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2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vecteezy.com/system/resources/previews/000/414/419/original/a-park-in-urban-city-vector.jpg">
            <a:extLst>
              <a:ext uri="{FF2B5EF4-FFF2-40B4-BE49-F238E27FC236}">
                <a16:creationId xmlns:a16="http://schemas.microsoft.com/office/drawing/2014/main" id="{50EF4C5C-11F1-4FB5-8E6F-AE5094393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20661C-BFBC-48F7-9A8F-5DF8D86CE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0" t="312" r="20942"/>
          <a:stretch/>
        </p:blipFill>
        <p:spPr>
          <a:xfrm flipH="1">
            <a:off x="3759401" y="2782039"/>
            <a:ext cx="1768023" cy="27471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81AEE9-676F-46CF-AE54-F06A4F5F10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6" r="31666"/>
          <a:stretch/>
        </p:blipFill>
        <p:spPr>
          <a:xfrm>
            <a:off x="390261" y="2546649"/>
            <a:ext cx="2781787" cy="3277918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C3D64C4-4F2A-4DC6-90E3-A2F50FEF7E0E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967062" y="2782039"/>
            <a:ext cx="3090417" cy="2577575"/>
            <a:chOff x="6498655" y="1714625"/>
            <a:chExt cx="1890876" cy="1577093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5E85BB9-F959-475E-828B-D66CA0916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655" y="1714625"/>
              <a:ext cx="1188645" cy="1577093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8E292B5-554C-41F6-A830-B038C95B9873}"/>
                </a:ext>
              </a:extLst>
            </p:cNvPr>
            <p:cNvSpPr/>
            <p:nvPr/>
          </p:nvSpPr>
          <p:spPr>
            <a:xfrm>
              <a:off x="8204800" y="1979952"/>
              <a:ext cx="18473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1F7B6B5-E24D-4411-BD6A-77F66F6071C7}"/>
              </a:ext>
            </a:extLst>
          </p:cNvPr>
          <p:cNvSpPr txBox="1"/>
          <p:nvPr/>
        </p:nvSpPr>
        <p:spPr>
          <a:xfrm>
            <a:off x="3273083" y="211015"/>
            <a:ext cx="69213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Смурфики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пошли гулять в парк. Они прощаются с тобой! Им было очень интересно заниматься! </a:t>
            </a:r>
          </a:p>
          <a:p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Вспомни, как всех зовут?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С каких звуков начинаются их имена?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Какие звуки мы изучали на занятии?»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5FB3A2-9A56-4AC5-95D8-2F3D705EE3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23" y="5806804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39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ages.wallpaperscraft.ru/image/uzory_fon_svetlyy_linii_volny_poverhnost_50942_1680x1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44938" y="667034"/>
            <a:ext cx="10806753" cy="5523932"/>
          </a:xfrm>
          <a:prstGeom prst="round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124770" y="905233"/>
            <a:ext cx="5942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solidFill>
                  <a:srgbClr val="7030A0"/>
                </a:solidFill>
                <a:latin typeface="Comic Sans MS" panose="030F0702030302020204" pitchFamily="66" charset="0"/>
              </a:rPr>
              <a:t>Лингвистический материал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9931" y="1728206"/>
            <a:ext cx="1027676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8 слайд </a:t>
            </a:r>
            <a:r>
              <a:rPr lang="ru-RU" sz="2000" dirty="0">
                <a:latin typeface="Comic Sans MS" panose="030F0702030302020204" pitchFamily="66" charset="0"/>
              </a:rPr>
              <a:t>– шары, глобус, шишка, сок, пушка, ананас, вишня, мишка, сапоги, сыр;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11 слайд </a:t>
            </a:r>
            <a:r>
              <a:rPr lang="ru-RU" sz="2000" dirty="0">
                <a:latin typeface="Comic Sans MS" panose="030F0702030302020204" pitchFamily="66" charset="0"/>
              </a:rPr>
              <a:t>– шоколадка, сыр, ватрушка, сок;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12 слайд </a:t>
            </a:r>
            <a:r>
              <a:rPr lang="ru-RU" sz="2000" dirty="0">
                <a:latin typeface="Comic Sans MS" panose="030F0702030302020204" pitchFamily="66" charset="0"/>
              </a:rPr>
              <a:t>– собачьи уши, лисьи уши, слоновьи уши;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13 слайд </a:t>
            </a:r>
            <a:r>
              <a:rPr lang="ru-RU" sz="2000" dirty="0">
                <a:latin typeface="Comic Sans MS" panose="030F0702030302020204" pitchFamily="66" charset="0"/>
              </a:rPr>
              <a:t>– кошачий хвост, лошадиный хвост, мышиный хвост;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14 слайд </a:t>
            </a:r>
            <a:r>
              <a:rPr lang="ru-RU" sz="2000" dirty="0">
                <a:latin typeface="Comic Sans MS" panose="030F0702030302020204" pitchFamily="66" charset="0"/>
              </a:rPr>
              <a:t>– Соня кушал ананас</a:t>
            </a:r>
            <a:r>
              <a:rPr lang="en-US" sz="2000" dirty="0">
                <a:latin typeface="Comic Sans MS" panose="030F0702030302020204" pitchFamily="66" charset="0"/>
              </a:rPr>
              <a:t>/</a:t>
            </a:r>
            <a:r>
              <a:rPr lang="ru-RU" sz="2000" dirty="0">
                <a:latin typeface="Comic Sans MS" panose="030F0702030302020204" pitchFamily="66" charset="0"/>
              </a:rPr>
              <a:t>сыр</a:t>
            </a:r>
            <a:r>
              <a:rPr lang="en-US" sz="2000" dirty="0">
                <a:latin typeface="Comic Sans MS" panose="030F0702030302020204" pitchFamily="66" charset="0"/>
              </a:rPr>
              <a:t>/</a:t>
            </a:r>
            <a:r>
              <a:rPr lang="ru-RU" sz="2000" dirty="0">
                <a:latin typeface="Comic Sans MS" panose="030F0702030302020204" pitchFamily="66" charset="0"/>
              </a:rPr>
              <a:t>суп</a:t>
            </a:r>
            <a:r>
              <a:rPr lang="en-US" sz="2000" dirty="0">
                <a:latin typeface="Comic Sans MS" panose="030F0702030302020204" pitchFamily="66" charset="0"/>
              </a:rPr>
              <a:t>/</a:t>
            </a:r>
            <a:r>
              <a:rPr lang="ru-RU" sz="2000" dirty="0">
                <a:latin typeface="Comic Sans MS" panose="030F0702030302020204" pitchFamily="66" charset="0"/>
              </a:rPr>
              <a:t>колбасу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  <a:r>
              <a:rPr lang="ru-RU" sz="2000" dirty="0">
                <a:latin typeface="Comic Sans MS" panose="030F0702030302020204" pitchFamily="66" charset="0"/>
              </a:rPr>
              <a:t> Соня читал о 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кошке</a:t>
            </a:r>
            <a:r>
              <a:rPr lang="en-US" sz="2000" dirty="0">
                <a:latin typeface="Comic Sans MS" panose="030F0702030302020204" pitchFamily="66" charset="0"/>
              </a:rPr>
              <a:t>/</a:t>
            </a:r>
            <a:r>
              <a:rPr lang="ru-RU" sz="2000" dirty="0">
                <a:latin typeface="Comic Sans MS" panose="030F0702030302020204" pitchFamily="66" charset="0"/>
              </a:rPr>
              <a:t>шахматах</a:t>
            </a:r>
            <a:r>
              <a:rPr lang="en-US" sz="2000" dirty="0">
                <a:latin typeface="Comic Sans MS" panose="030F0702030302020204" pitchFamily="66" charset="0"/>
              </a:rPr>
              <a:t>/</a:t>
            </a:r>
            <a:r>
              <a:rPr lang="ru-RU" sz="2000" dirty="0">
                <a:latin typeface="Comic Sans MS" panose="030F0702030302020204" pitchFamily="66" charset="0"/>
              </a:rPr>
              <a:t>машине</a:t>
            </a:r>
            <a:r>
              <a:rPr lang="en-US" sz="2000" dirty="0">
                <a:latin typeface="Comic Sans MS" panose="030F0702030302020204" pitchFamily="66" charset="0"/>
              </a:rPr>
              <a:t>/</a:t>
            </a:r>
            <a:r>
              <a:rPr lang="ru-RU" sz="2000" dirty="0">
                <a:latin typeface="Comic Sans MS" panose="030F0702030302020204" pitchFamily="66" charset="0"/>
              </a:rPr>
              <a:t>лягушке.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15 слайд </a:t>
            </a:r>
            <a:r>
              <a:rPr lang="ru-RU" sz="2000" dirty="0">
                <a:latin typeface="Comic Sans MS" panose="030F0702030302020204" pitchFamily="66" charset="0"/>
              </a:rPr>
              <a:t>– Шутник думал о сове</a:t>
            </a:r>
            <a:r>
              <a:rPr lang="en-US" sz="2000" dirty="0">
                <a:latin typeface="Comic Sans MS" panose="030F0702030302020204" pitchFamily="66" charset="0"/>
              </a:rPr>
              <a:t>/</a:t>
            </a:r>
            <a:r>
              <a:rPr lang="ru-RU" sz="2000" dirty="0">
                <a:latin typeface="Comic Sans MS" panose="030F0702030302020204" pitchFamily="66" charset="0"/>
              </a:rPr>
              <a:t>сапогах</a:t>
            </a:r>
            <a:r>
              <a:rPr lang="en-US" sz="2000" dirty="0">
                <a:latin typeface="Comic Sans MS" panose="030F0702030302020204" pitchFamily="66" charset="0"/>
              </a:rPr>
              <a:t>/</a:t>
            </a:r>
            <a:r>
              <a:rPr lang="ru-RU" sz="2000" dirty="0">
                <a:latin typeface="Comic Sans MS" panose="030F0702030302020204" pitchFamily="66" charset="0"/>
              </a:rPr>
              <a:t>слоне</a:t>
            </a:r>
            <a:r>
              <a:rPr lang="en-US" sz="2000" dirty="0">
                <a:latin typeface="Comic Sans MS" panose="030F0702030302020204" pitchFamily="66" charset="0"/>
              </a:rPr>
              <a:t>/</a:t>
            </a:r>
            <a:r>
              <a:rPr lang="ru-RU" sz="2000" dirty="0">
                <a:latin typeface="Comic Sans MS" panose="030F0702030302020204" pitchFamily="66" charset="0"/>
              </a:rPr>
              <a:t>самолете</a:t>
            </a:r>
            <a:r>
              <a:rPr lang="en-US" sz="2000" dirty="0">
                <a:latin typeface="Comic Sans MS" panose="030F0702030302020204" pitchFamily="66" charset="0"/>
              </a:rPr>
              <a:t>. </a:t>
            </a:r>
            <a:r>
              <a:rPr lang="ru-RU" sz="2000" dirty="0">
                <a:latin typeface="Comic Sans MS" panose="030F0702030302020204" pitchFamily="66" charset="0"/>
              </a:rPr>
              <a:t>Шутник играл с </a:t>
            </a:r>
            <a:r>
              <a:rPr lang="ru-RU" sz="2000" dirty="0" err="1">
                <a:latin typeface="Comic Sans MS" panose="030F0702030302020204" pitchFamily="66" charset="0"/>
              </a:rPr>
              <a:t>Барашем</a:t>
            </a:r>
            <a:r>
              <a:rPr lang="en-US" sz="2000" dirty="0">
                <a:latin typeface="Comic Sans MS" panose="030F0702030302020204" pitchFamily="66" charset="0"/>
              </a:rPr>
              <a:t>/</a:t>
            </a:r>
            <a:r>
              <a:rPr lang="ru-RU" sz="2000" dirty="0">
                <a:latin typeface="Comic Sans MS" panose="030F0702030302020204" pitchFamily="66" charset="0"/>
              </a:rPr>
              <a:t>Нюшей</a:t>
            </a:r>
            <a:r>
              <a:rPr lang="en-US" sz="2000" dirty="0">
                <a:latin typeface="Comic Sans MS" panose="030F0702030302020204" pitchFamily="66" charset="0"/>
              </a:rPr>
              <a:t>/</a:t>
            </a:r>
            <a:r>
              <a:rPr lang="ru-RU" sz="2000" dirty="0">
                <a:latin typeface="Comic Sans MS" panose="030F0702030302020204" pitchFamily="66" charset="0"/>
              </a:rPr>
              <a:t>петушком</a:t>
            </a:r>
            <a:r>
              <a:rPr lang="en-US" sz="2000" dirty="0">
                <a:latin typeface="Comic Sans MS" panose="030F0702030302020204" pitchFamily="66" charset="0"/>
              </a:rPr>
              <a:t>/</a:t>
            </a:r>
            <a:r>
              <a:rPr lang="ru-RU" sz="2000" dirty="0">
                <a:latin typeface="Comic Sans MS" panose="030F0702030302020204" pitchFamily="66" charset="0"/>
              </a:rPr>
              <a:t>мышкой.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16 слайд </a:t>
            </a:r>
            <a:r>
              <a:rPr lang="ru-RU" sz="2000" dirty="0">
                <a:latin typeface="Comic Sans MS" panose="030F0702030302020204" pitchFamily="66" charset="0"/>
              </a:rPr>
              <a:t>– маска, карандаш, сундук, шляпа, сабля, ракушка, сом, ландыш, колесо;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17 слайд </a:t>
            </a:r>
            <a:r>
              <a:rPr lang="ru-RU" sz="2000" dirty="0">
                <a:latin typeface="Comic Sans MS" panose="030F0702030302020204" pitchFamily="66" charset="0"/>
              </a:rPr>
              <a:t>– машинист-машинисты, </a:t>
            </a:r>
            <a:r>
              <a:rPr lang="ru-RU" sz="2000" dirty="0" err="1">
                <a:latin typeface="Comic Sans MS" panose="030F0702030302020204" pitchFamily="66" charset="0"/>
              </a:rPr>
              <a:t>ушастик-ушастики</a:t>
            </a:r>
            <a:r>
              <a:rPr lang="ru-RU" sz="2000" dirty="0">
                <a:latin typeface="Comic Sans MS" panose="030F0702030302020204" pitchFamily="66" charset="0"/>
              </a:rPr>
              <a:t>, солнышко-солнышки, шахматист-шахматисты, сушка-сушки, сушилка-сушилки, путешественник- путешественники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Розовый фиолетовый градиент чернил акварельный фон | Акварельный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49984" y="-2684016"/>
            <a:ext cx="6892032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084" y="2415603"/>
            <a:ext cx="2820481" cy="1629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4221" y="2431118"/>
            <a:ext cx="2957683" cy="1629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трелка вниз 4"/>
          <p:cNvSpPr/>
          <p:nvPr/>
        </p:nvSpPr>
        <p:spPr>
          <a:xfrm>
            <a:off x="2121742" y="4060862"/>
            <a:ext cx="982639" cy="1256609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flipV="1">
            <a:off x="7761004" y="4045347"/>
            <a:ext cx="982639" cy="1256609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amorebazi.ru/wp-content/uploads/2016/10/sun_PNG134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026" y="5389827"/>
            <a:ext cx="1430593" cy="13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get-pdb/931085/d58ec790-fa63-4c6b-9390-e42eeb230d57/s1200?webp=fals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92" y="5483524"/>
            <a:ext cx="1337738" cy="120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82781" y="596943"/>
            <a:ext cx="8354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Соня</a:t>
            </a:r>
            <a:endParaRPr lang="ru-RU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576862" y="30348"/>
            <a:ext cx="2517375" cy="2364914"/>
            <a:chOff x="7687865" y="76703"/>
            <a:chExt cx="2517375" cy="236491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21420" y="76703"/>
              <a:ext cx="1683820" cy="2234089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7687865" y="1979952"/>
              <a:ext cx="121860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Шутник</a:t>
              </a:r>
              <a:endParaRPr lang="ru-RU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528563" y="181444"/>
            <a:ext cx="3657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Характеристики звуков С-Ш</a:t>
            </a:r>
          </a:p>
          <a:p>
            <a:pPr algn="ctr"/>
            <a:endParaRPr lang="ru-RU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«Посмотри, слева Соня. Он всё время хочет спать. А справа Шутник. Он со всеми шутит. С какого звука начинается имя Соня? Шутник?»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183521" y="2811495"/>
            <a:ext cx="156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Губы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в улыбке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57363" y="2818876"/>
            <a:ext cx="156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Губы как «Окошко»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83522" y="4366001"/>
            <a:ext cx="156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Язык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внизу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57362" y="4350486"/>
            <a:ext cx="156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Язык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наверху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57362" y="5882096"/>
            <a:ext cx="156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Воздух тёплый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53135" y="5801418"/>
            <a:ext cx="156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Воздух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холодный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94237" y="6087735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Жмите на пробел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6" r="31666"/>
          <a:stretch/>
        </p:blipFill>
        <p:spPr>
          <a:xfrm>
            <a:off x="969377" y="-196200"/>
            <a:ext cx="2488173" cy="293193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5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бои жёлтый, фон, обои картинки на рабочий стол, раздел текстур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947"/>
            <a:ext cx="2496235" cy="1443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37" y="766385"/>
            <a:ext cx="1368555" cy="1694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81" y="3362342"/>
            <a:ext cx="1368555" cy="16946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10" y="5038460"/>
            <a:ext cx="1368555" cy="16946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599" y="863293"/>
            <a:ext cx="1368555" cy="16946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48" y="1807834"/>
            <a:ext cx="1368555" cy="16946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697" y="4778624"/>
            <a:ext cx="1368555" cy="16946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534" y="3502525"/>
            <a:ext cx="1368555" cy="16946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88" y="5164513"/>
            <a:ext cx="2496235" cy="14437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505" y="4731786"/>
            <a:ext cx="2496235" cy="14437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257" y="1211391"/>
            <a:ext cx="2496235" cy="14437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90" y="1410486"/>
            <a:ext cx="2496235" cy="14437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289" y="2461076"/>
            <a:ext cx="2496235" cy="14437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748" y="5289362"/>
            <a:ext cx="2496235" cy="14437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935" y="4364021"/>
            <a:ext cx="2496235" cy="14437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393" y="2887578"/>
            <a:ext cx="2496235" cy="14437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93622" y="20222"/>
            <a:ext cx="86194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«Шутнику нужен насос, чтобы накачать колёса велосипеда.  Но он не может отличить шланг насоса от змеи. Помоги ему. Если появится насос, посвисти - Ссс. </a:t>
            </a:r>
          </a:p>
          <a:p>
            <a:pPr algn="ctr"/>
            <a:r>
              <a:rPr lang="ru-RU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Если змейка, пошипи – </a:t>
            </a:r>
            <a:r>
              <a:rPr lang="ru-RU" sz="16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Шшш</a:t>
            </a:r>
            <a:r>
              <a:rPr lang="ru-RU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»</a:t>
            </a:r>
          </a:p>
          <a:p>
            <a:pPr algn="ctr"/>
            <a:endParaRPr lang="ru-RU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4" y="6043356"/>
            <a:ext cx="1255178" cy="125517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875341" y="6377505"/>
            <a:ext cx="390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Жмите на пробел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236751-7986-47EE-970B-D3C1D6582E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05" y="3192908"/>
            <a:ext cx="2168520" cy="144567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DDFF6D3-9E26-4CD2-9682-2305890599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75" y="2744700"/>
            <a:ext cx="1427411" cy="189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6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Обои жёлтый, фон, обои картинки на рабочий стол, раздел текстур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49865"/>
            <a:ext cx="10443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«Соня зашифровал послание для Шутника.</a:t>
            </a:r>
          </a:p>
          <a:p>
            <a:pPr algn="ctr"/>
            <a:r>
              <a:rPr lang="ru-RU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Помоги отгадать его и узнаешь, что Соня хотел сказать Шутнику. </a:t>
            </a:r>
            <a:endParaRPr lang="en-US" sz="16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en-US" sz="16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Если стрелка будет указывать вверх, какой звук произносим? (Ш). </a:t>
            </a:r>
          </a:p>
          <a:p>
            <a:pPr algn="ctr"/>
            <a:r>
              <a:rPr lang="ru-RU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А если она будет указывать вниз? (С)»</a:t>
            </a:r>
          </a:p>
          <a:p>
            <a:pPr algn="ctr"/>
            <a:r>
              <a:rPr lang="ru-RU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Жмите на пробел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2905293" y="4149339"/>
            <a:ext cx="5656360" cy="2474276"/>
            <a:chOff x="2905293" y="4149339"/>
            <a:chExt cx="5656360" cy="2474276"/>
          </a:xfrm>
        </p:grpSpPr>
        <p:pic>
          <p:nvPicPr>
            <p:cNvPr id="3074" name="Picture 2" descr="https://www.pngkey.com/png/full/404-4045415_ages-bible-timeline-footprints-graphic-bibl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293" y="4149339"/>
              <a:ext cx="5656360" cy="247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645593" y="4786312"/>
              <a:ext cx="48313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«Сегодня я улетаю в путешествие! Надеюсь, мой самолёт сможет перелететь через высокие горы. До встречи!»</a:t>
              </a:r>
            </a:p>
          </p:txBody>
        </p:sp>
      </p:grpSp>
      <p:sp>
        <p:nvSpPr>
          <p:cNvPr id="8" name="Стрелка вниз 7"/>
          <p:cNvSpPr/>
          <p:nvPr/>
        </p:nvSpPr>
        <p:spPr>
          <a:xfrm>
            <a:off x="2662954" y="2320373"/>
            <a:ext cx="982639" cy="12566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flipV="1">
            <a:off x="346880" y="2320373"/>
            <a:ext cx="982639" cy="12566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flipV="1">
            <a:off x="1553503" y="2338869"/>
            <a:ext cx="982639" cy="12566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flipV="1">
            <a:off x="4979028" y="2320373"/>
            <a:ext cx="982639" cy="12566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3869577" y="2320373"/>
            <a:ext cx="982639" cy="12566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067715" y="2332600"/>
            <a:ext cx="982639" cy="12566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flipV="1">
            <a:off x="7156402" y="2314104"/>
            <a:ext cx="982639" cy="12566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8265853" y="2336012"/>
            <a:ext cx="982639" cy="12566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9354540" y="2363307"/>
            <a:ext cx="982639" cy="12566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flipV="1">
            <a:off x="10443227" y="2314103"/>
            <a:ext cx="982639" cy="125660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55" y="5113315"/>
            <a:ext cx="1693333" cy="16933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7720" y="5113315"/>
            <a:ext cx="1134742" cy="15055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27" y="6117646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6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lip.cookdiary.net/sites/default/files/wallpaper/drawn-mountain/353090/drawn-mountain-mountain-scenery-353090-93669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2891762"/>
            <a:ext cx="1074476" cy="1074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8821" y="0"/>
            <a:ext cx="7555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«Помоги самолёту перелететь через горы. Если он летит вверх, какой звук мы произносим? (Ш) Если самолёт летит вниз, какой звук произносим?  (С)»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1094" y="6264442"/>
            <a:ext cx="755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Жмите на пробел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" y="6047801"/>
            <a:ext cx="1372529" cy="13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8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0.09479 -0.23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79 -0.23542 L 0.21576 -0.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576 -0.0463 L 0.39818 -0.340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8 -0.34074 L 0.58841 -0.05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841 -0.0581 L 0.70378 -0.199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378 -0.19954 L 0.83568 0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3568 0 L 0.89023 -0.102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023 -0.10231 L 0.95599 -0.025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ak7.picdn.net/shutterstock/videos/1011465887/thumb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691"/>
            <a:ext cx="12192000" cy="545130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77" y="5014592"/>
            <a:ext cx="1490433" cy="1446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57" y="5073883"/>
            <a:ext cx="1644990" cy="14270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242" y="3069454"/>
            <a:ext cx="1490433" cy="14463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252" y="3597702"/>
            <a:ext cx="1644990" cy="1427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01" y="2346452"/>
            <a:ext cx="1490433" cy="14463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42" y="3792789"/>
            <a:ext cx="1490433" cy="144633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62" y="5128997"/>
            <a:ext cx="1644990" cy="142709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337" y="2242299"/>
            <a:ext cx="1644990" cy="1427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916" y="2722896"/>
            <a:ext cx="1490433" cy="144633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2958223"/>
            <a:ext cx="1644990" cy="14270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0" t="312" r="20942"/>
          <a:stretch/>
        </p:blipFill>
        <p:spPr>
          <a:xfrm>
            <a:off x="2986858" y="4247093"/>
            <a:ext cx="1486057" cy="23089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114" y="107515"/>
            <a:ext cx="9072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«Соня вернулся из путешествия. Он нашел себе там невесту и привёз её к себе. </a:t>
            </a:r>
          </a:p>
          <a:p>
            <a:pPr algn="ctr"/>
            <a:r>
              <a:rPr lang="ru-RU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Невесту зовут Смурфетта. Давай поможем Соне собрать для Смурфетты цветы.</a:t>
            </a:r>
          </a:p>
          <a:p>
            <a:pPr algn="ctr"/>
            <a:endParaRPr lang="ru-RU" sz="16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Если цветок синего цвета, произноси СЫ. Если цветок желтого цвета, произноси ШИ»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Жмите на цветы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6" r="31666"/>
          <a:stretch/>
        </p:blipFill>
        <p:spPr>
          <a:xfrm>
            <a:off x="112376" y="3962400"/>
            <a:ext cx="2461889" cy="290096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355" y="6167822"/>
            <a:ext cx="1188979" cy="118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6094 0.30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0.08242 0.359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2125 0.446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15377 0.0196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29257 0.2064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35" y="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-0.4483 0.236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2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60521 0.3351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022E-16 L -0.45052 0.0324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53671 0.039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36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3306 0.4106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36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lip.cookdiary.net/sites/default/files/wallpaper/floor-clipart/299152/floor-clipart-blank-room-299152-2465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0934" y="119840"/>
            <a:ext cx="976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«Соня и Шутник заболтались со </a:t>
            </a:r>
            <a:r>
              <a:rPr lang="ru-RU" sz="16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Смурфеттой</a:t>
            </a:r>
            <a:r>
              <a:rPr lang="ru-RU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. К ним скоро придут гости, а у них в квартире полный бардак. Давай поможем им убраться.</a:t>
            </a:r>
          </a:p>
          <a:p>
            <a:pPr algn="ctr"/>
            <a:endParaRPr lang="ru-RU" sz="1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Называй картинки. Если в названии предмета есть звук С, то мы отдадим его Соне. </a:t>
            </a:r>
          </a:p>
          <a:p>
            <a:pPr algn="ctr"/>
            <a:r>
              <a:rPr lang="ru-RU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Если в названии предмета есть звук Ш, то отдадим его Шутнику».</a:t>
            </a:r>
          </a:p>
          <a:p>
            <a:pPr algn="ctr"/>
            <a:r>
              <a:rPr lang="ru-RU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Жмите на картинки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670" y="2296054"/>
            <a:ext cx="1061429" cy="1607830"/>
          </a:xfrm>
          <a:prstGeom prst="rect">
            <a:avLst/>
          </a:prstGeom>
        </p:spPr>
      </p:pic>
      <p:pic>
        <p:nvPicPr>
          <p:cNvPr id="5126" name="Picture 6" descr="https://img-fotki.yandex.ru/get/6424/54098336.292/0_93baa_121261ed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95" y="3048275"/>
            <a:ext cx="901191" cy="11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clipartmax.com/png/full/199-1992832_boot-shoe-clip-art-co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587" y="4015458"/>
            <a:ext cx="1433298" cy="135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3" r="23255"/>
          <a:stretch/>
        </p:blipFill>
        <p:spPr>
          <a:xfrm>
            <a:off x="4696230" y="4015458"/>
            <a:ext cx="904608" cy="1113667"/>
          </a:xfrm>
          <a:prstGeom prst="rect">
            <a:avLst/>
          </a:prstGeom>
        </p:spPr>
      </p:pic>
      <p:pic>
        <p:nvPicPr>
          <p:cNvPr id="5130" name="Picture 10" descr="https://www.clipartmax.com/png/full/51-514833_flying-balloons-flight-flying-balloons-fl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934" y="1628446"/>
            <a:ext cx="1344285" cy="167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avatanplus.com/files/resources/original/572f39529abee1549077eac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7342" y="4670312"/>
            <a:ext cx="1019359" cy="208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pics.clipartpng.com/Cheese_PNG_Clipart-314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236" y="2487220"/>
            <a:ext cx="1410112" cy="94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152" y="2121853"/>
            <a:ext cx="1162282" cy="1524829"/>
          </a:xfrm>
          <a:prstGeom prst="rect">
            <a:avLst/>
          </a:prstGeom>
        </p:spPr>
      </p:pic>
      <p:pic>
        <p:nvPicPr>
          <p:cNvPr id="1028" name="Picture 4" descr="https://i.pinimg.com/originals/cf/fd/56/cffd5623b1518a4733e98ced5c1dc6a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942" y="4978167"/>
            <a:ext cx="1200052" cy="136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21" y="4651916"/>
            <a:ext cx="1927936" cy="1927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3684" y="4004946"/>
            <a:ext cx="2002935" cy="26574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6" r="31666"/>
          <a:stretch/>
        </p:blipFill>
        <p:spPr>
          <a:xfrm>
            <a:off x="314878" y="3566503"/>
            <a:ext cx="2793312" cy="32914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" y="6240824"/>
            <a:ext cx="1099801" cy="109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81054 0.405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21" y="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6484 0.3972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2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0.55976 0.238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2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27227 0.154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022E-16 L 0.55481 -0.0351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4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0.26419 0.3166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65442 0.391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1" y="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59557 0.1620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79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25534 -0.0914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-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0.33646 -0.0437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3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олубые фоны высокого разрешен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Группа 59"/>
          <p:cNvGrpSpPr/>
          <p:nvPr/>
        </p:nvGrpSpPr>
        <p:grpSpPr>
          <a:xfrm>
            <a:off x="323322" y="410918"/>
            <a:ext cx="1416397" cy="2761318"/>
            <a:chOff x="323322" y="410918"/>
            <a:chExt cx="1416397" cy="276131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92" y="1659914"/>
              <a:ext cx="1207827" cy="1512322"/>
            </a:xfrm>
            <a:prstGeom prst="rect">
              <a:avLst/>
            </a:prstGeom>
          </p:spPr>
        </p:pic>
        <p:pic>
          <p:nvPicPr>
            <p:cNvPr id="79" name="Picture 6" descr="https://static.vix.com/es/sites/default/files/imj/lasmanualidades/D/Dibujos-de-pascua-para-imprimir-1.jpe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88" b="90000" l="8875" r="9225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22" y="410918"/>
              <a:ext cx="1416397" cy="1416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Группа 61"/>
          <p:cNvGrpSpPr/>
          <p:nvPr/>
        </p:nvGrpSpPr>
        <p:grpSpPr>
          <a:xfrm>
            <a:off x="4225569" y="410918"/>
            <a:ext cx="1416397" cy="2761318"/>
            <a:chOff x="4225569" y="410918"/>
            <a:chExt cx="1416397" cy="2761318"/>
          </a:xfrm>
        </p:grpSpPr>
        <p:pic>
          <p:nvPicPr>
            <p:cNvPr id="123" name="Picture 6" descr="https://static.vix.com/es/sites/default/files/imj/lasmanualidades/D/Dibujos-de-pascua-para-imprimir-1.jpe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88" b="90000" l="8875" r="9225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5569" y="410918"/>
              <a:ext cx="1416397" cy="1416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Рисунок 1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753" y="1659914"/>
              <a:ext cx="1207827" cy="1512322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8102114" y="410918"/>
            <a:ext cx="1416397" cy="2642993"/>
            <a:chOff x="8102114" y="410918"/>
            <a:chExt cx="1416397" cy="2642993"/>
          </a:xfrm>
        </p:grpSpPr>
        <p:pic>
          <p:nvPicPr>
            <p:cNvPr id="126" name="Picture 6" descr="https://static.vix.com/es/sites/default/files/imj/lasmanualidades/D/Dibujos-de-pascua-para-imprimir-1.jpe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88" b="90000" l="8875" r="9225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114" y="410918"/>
              <a:ext cx="1416397" cy="1416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Рисунок 1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2298" y="1541589"/>
              <a:ext cx="1207827" cy="1512322"/>
            </a:xfrm>
            <a:prstGeom prst="rect">
              <a:avLst/>
            </a:prstGeom>
          </p:spPr>
        </p:pic>
      </p:grpSp>
      <p:grpSp>
        <p:nvGrpSpPr>
          <p:cNvPr id="114" name="Группа 113"/>
          <p:cNvGrpSpPr/>
          <p:nvPr/>
        </p:nvGrpSpPr>
        <p:grpSpPr>
          <a:xfrm>
            <a:off x="323322" y="3436134"/>
            <a:ext cx="1416397" cy="2761318"/>
            <a:chOff x="323322" y="3436134"/>
            <a:chExt cx="1416397" cy="2761318"/>
          </a:xfrm>
        </p:grpSpPr>
        <p:pic>
          <p:nvPicPr>
            <p:cNvPr id="153" name="Рисунок 15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92" y="4685130"/>
              <a:ext cx="1207827" cy="1512322"/>
            </a:xfrm>
            <a:prstGeom prst="rect">
              <a:avLst/>
            </a:prstGeom>
          </p:spPr>
        </p:pic>
        <p:pic>
          <p:nvPicPr>
            <p:cNvPr id="156" name="Picture 6" descr="https://static.vix.com/es/sites/default/files/imj/lasmanualidades/D/Dibujos-de-pascua-para-imprimir-1.jpe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88" b="90000" l="8875" r="9225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22" y="3436134"/>
              <a:ext cx="1416397" cy="1416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4" name="Группа 1023"/>
          <p:cNvGrpSpPr/>
          <p:nvPr/>
        </p:nvGrpSpPr>
        <p:grpSpPr>
          <a:xfrm>
            <a:off x="4225569" y="3436134"/>
            <a:ext cx="1416397" cy="2761318"/>
            <a:chOff x="4225569" y="3436134"/>
            <a:chExt cx="1416397" cy="2761318"/>
          </a:xfrm>
        </p:grpSpPr>
        <p:pic>
          <p:nvPicPr>
            <p:cNvPr id="159" name="Picture 6" descr="https://static.vix.com/es/sites/default/files/imj/lasmanualidades/D/Dibujos-de-pascua-para-imprimir-1.jpe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88" b="90000" l="8875" r="9225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5569" y="3436134"/>
              <a:ext cx="1416397" cy="1416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" name="Рисунок 16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753" y="4685130"/>
              <a:ext cx="1207827" cy="1512322"/>
            </a:xfrm>
            <a:prstGeom prst="rect">
              <a:avLst/>
            </a:prstGeom>
          </p:spPr>
        </p:pic>
      </p:grpSp>
      <p:grpSp>
        <p:nvGrpSpPr>
          <p:cNvPr id="1027" name="Группа 1026"/>
          <p:cNvGrpSpPr/>
          <p:nvPr/>
        </p:nvGrpSpPr>
        <p:grpSpPr>
          <a:xfrm>
            <a:off x="8102114" y="3436134"/>
            <a:ext cx="1416397" cy="2642993"/>
            <a:chOff x="8102114" y="3436134"/>
            <a:chExt cx="1416397" cy="2642993"/>
          </a:xfrm>
        </p:grpSpPr>
        <p:pic>
          <p:nvPicPr>
            <p:cNvPr id="162" name="Picture 6" descr="https://static.vix.com/es/sites/default/files/imj/lasmanualidades/D/Dibujos-de-pascua-para-imprimir-1.jpe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88" b="90000" l="8875" r="9225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114" y="3436134"/>
              <a:ext cx="1416397" cy="1416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" name="Рисунок 1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2298" y="4566805"/>
              <a:ext cx="1207827" cy="1512322"/>
            </a:xfrm>
            <a:prstGeom prst="rect">
              <a:avLst/>
            </a:prstGeom>
          </p:spPr>
        </p:pic>
      </p:grpSp>
      <p:sp>
        <p:nvSpPr>
          <p:cNvPr id="1031" name="TextBox 1030"/>
          <p:cNvSpPr txBox="1"/>
          <p:nvPr/>
        </p:nvSpPr>
        <p:spPr>
          <a:xfrm>
            <a:off x="1326436" y="-50747"/>
            <a:ext cx="76433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«Соня и Шутник хотят научить тебя интересным движениям. Попробуй! Назови слово и покажи позу одной рукой (уши-усы)»</a:t>
            </a:r>
          </a:p>
          <a:p>
            <a:pPr algn="ctr"/>
            <a:endParaRPr lang="ru-RU" dirty="0"/>
          </a:p>
        </p:txBody>
      </p:sp>
      <p:sp>
        <p:nvSpPr>
          <p:cNvPr id="183" name="TextBox 182"/>
          <p:cNvSpPr txBox="1"/>
          <p:nvPr/>
        </p:nvSpPr>
        <p:spPr>
          <a:xfrm>
            <a:off x="1391830" y="6450792"/>
            <a:ext cx="76433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Жмите на пробел</a:t>
            </a:r>
          </a:p>
          <a:p>
            <a:pPr algn="ctr"/>
            <a:endParaRPr lang="ru-RU" dirty="0"/>
          </a:p>
        </p:txBody>
      </p:sp>
      <p:pic>
        <p:nvPicPr>
          <p:cNvPr id="185" name="Рисунок 1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" y="6101526"/>
            <a:ext cx="1255178" cy="1255178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128199" y="411381"/>
            <a:ext cx="1708889" cy="2879180"/>
            <a:chOff x="2128199" y="411381"/>
            <a:chExt cx="1708889" cy="287918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353" y="1541590"/>
              <a:ext cx="1162879" cy="1748971"/>
            </a:xfrm>
            <a:prstGeom prst="rect">
              <a:avLst/>
            </a:prstGeom>
          </p:spPr>
        </p:pic>
        <p:pic>
          <p:nvPicPr>
            <p:cNvPr id="2" name="Picture 2" descr="https://avatanplus.com/files/resources/original/5900c1a7189dc15baaf474b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199" y="411381"/>
              <a:ext cx="1708889" cy="175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6124266" y="406997"/>
            <a:ext cx="1708889" cy="2883564"/>
            <a:chOff x="6124266" y="406997"/>
            <a:chExt cx="1708889" cy="2883564"/>
          </a:xfrm>
        </p:grpSpPr>
        <p:pic>
          <p:nvPicPr>
            <p:cNvPr id="130" name="Рисунок 1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214" y="1541590"/>
              <a:ext cx="1162879" cy="1748971"/>
            </a:xfrm>
            <a:prstGeom prst="rect">
              <a:avLst/>
            </a:prstGeom>
          </p:spPr>
        </p:pic>
        <p:pic>
          <p:nvPicPr>
            <p:cNvPr id="43" name="Picture 2" descr="https://avatanplus.com/files/resources/original/5900c1a7189dc15baaf474b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266" y="406997"/>
              <a:ext cx="1708889" cy="175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9826999" y="406997"/>
            <a:ext cx="1708889" cy="2765239"/>
            <a:chOff x="9826999" y="406997"/>
            <a:chExt cx="1708889" cy="2765239"/>
          </a:xfrm>
        </p:grpSpPr>
        <p:pic>
          <p:nvPicPr>
            <p:cNvPr id="133" name="Рисунок 1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8759" y="1423265"/>
              <a:ext cx="1162879" cy="1748971"/>
            </a:xfrm>
            <a:prstGeom prst="rect">
              <a:avLst/>
            </a:prstGeom>
          </p:spPr>
        </p:pic>
        <p:pic>
          <p:nvPicPr>
            <p:cNvPr id="44" name="Picture 2" descr="https://avatanplus.com/files/resources/original/5900c1a7189dc15baaf474b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6999" y="406997"/>
              <a:ext cx="1708889" cy="175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2128199" y="3341308"/>
            <a:ext cx="1708889" cy="2974469"/>
            <a:chOff x="2128199" y="3341308"/>
            <a:chExt cx="1708889" cy="2974469"/>
          </a:xfrm>
        </p:grpSpPr>
        <p:pic>
          <p:nvPicPr>
            <p:cNvPr id="154" name="Рисунок 15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353" y="4566806"/>
              <a:ext cx="1162879" cy="1748971"/>
            </a:xfrm>
            <a:prstGeom prst="rect">
              <a:avLst/>
            </a:prstGeom>
          </p:spPr>
        </p:pic>
        <p:pic>
          <p:nvPicPr>
            <p:cNvPr id="45" name="Picture 2" descr="https://avatanplus.com/files/resources/original/5900c1a7189dc15baaf474b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199" y="3341308"/>
              <a:ext cx="1708889" cy="175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6009208" y="3359856"/>
            <a:ext cx="1708889" cy="2955921"/>
            <a:chOff x="6009208" y="3359856"/>
            <a:chExt cx="1708889" cy="2955921"/>
          </a:xfrm>
        </p:grpSpPr>
        <p:pic>
          <p:nvPicPr>
            <p:cNvPr id="166" name="Рисунок 16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214" y="4566806"/>
              <a:ext cx="1162879" cy="1748971"/>
            </a:xfrm>
            <a:prstGeom prst="rect">
              <a:avLst/>
            </a:prstGeom>
          </p:spPr>
        </p:pic>
        <p:pic>
          <p:nvPicPr>
            <p:cNvPr id="46" name="Picture 2" descr="https://avatanplus.com/files/resources/original/5900c1a7189dc15baaf474b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9208" y="3359856"/>
              <a:ext cx="1708889" cy="175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9826999" y="3359856"/>
            <a:ext cx="1708889" cy="2837596"/>
            <a:chOff x="9826999" y="3359856"/>
            <a:chExt cx="1708889" cy="2837596"/>
          </a:xfrm>
        </p:grpSpPr>
        <p:pic>
          <p:nvPicPr>
            <p:cNvPr id="169" name="Рисунок 16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8759" y="4448481"/>
              <a:ext cx="1162879" cy="1748971"/>
            </a:xfrm>
            <a:prstGeom prst="rect">
              <a:avLst/>
            </a:prstGeom>
          </p:spPr>
        </p:pic>
        <p:pic>
          <p:nvPicPr>
            <p:cNvPr id="47" name="Picture 2" descr="https://avatanplus.com/files/resources/original/5900c1a7189dc15baaf474b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6999" y="3359856"/>
              <a:ext cx="1708889" cy="175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Рисунок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2607" y="5623082"/>
            <a:ext cx="865799" cy="114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3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793</Words>
  <Application>Microsoft Office PowerPoint</Application>
  <PresentationFormat>Широкоэкранный</PresentationFormat>
  <Paragraphs>97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YaPes</dc:creator>
  <cp:lastModifiedBy>Полина</cp:lastModifiedBy>
  <cp:revision>242</cp:revision>
  <dcterms:created xsi:type="dcterms:W3CDTF">2020-05-13T11:32:32Z</dcterms:created>
  <dcterms:modified xsi:type="dcterms:W3CDTF">2020-05-22T18:57:23Z</dcterms:modified>
</cp:coreProperties>
</file>