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341" r:id="rId3"/>
    <p:sldId id="343" r:id="rId4"/>
    <p:sldId id="337" r:id="rId5"/>
    <p:sldId id="344" r:id="rId6"/>
    <p:sldId id="345" r:id="rId7"/>
    <p:sldId id="346" r:id="rId8"/>
    <p:sldId id="347" r:id="rId9"/>
    <p:sldId id="348" r:id="rId10"/>
    <p:sldId id="349" r:id="rId11"/>
    <p:sldId id="350" r:id="rId12"/>
    <p:sldId id="351" r:id="rId13"/>
    <p:sldId id="339" r:id="rId14"/>
    <p:sldId id="335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2" pos="3840" userDrawn="1">
          <p15:clr>
            <a:srgbClr val="A4A3A4"/>
          </p15:clr>
        </p15:guide>
        <p15:guide id="3" orient="horz" pos="3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09200"/>
    <a:srgbClr val="DAA600"/>
    <a:srgbClr val="E23936"/>
    <a:srgbClr val="F85487"/>
    <a:srgbClr val="EB6461"/>
    <a:srgbClr val="EA7370"/>
    <a:srgbClr val="C723A8"/>
    <a:srgbClr val="1CA8A5"/>
    <a:srgbClr val="20C4C0"/>
    <a:srgbClr val="26A1B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562" autoAdjust="0"/>
    <p:restoredTop sz="94660"/>
  </p:normalViewPr>
  <p:slideViewPr>
    <p:cSldViewPr snapToGrid="0">
      <p:cViewPr>
        <p:scale>
          <a:sx n="110" d="100"/>
          <a:sy n="110" d="100"/>
        </p:scale>
        <p:origin x="-504" y="-96"/>
      </p:cViewPr>
      <p:guideLst>
        <p:guide orient="horz" pos="3249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CEE242-4DF5-490A-8AA5-BA7A61E63E1E}" type="datetimeFigureOut">
              <a:rPr lang="ru-RU" smtClean="0"/>
              <a:t>10.02.2020</a:t>
            </a:fld>
            <a:endParaRPr lang="ru-RU" dirty="0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 dirty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6F826E-6C15-468D-9DEC-F36480FF294F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75058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7284241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1347355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42731" y="341515"/>
            <a:ext cx="159022" cy="160799"/>
          </a:xfrm>
          <a:prstGeom prst="rect">
            <a:avLst/>
          </a:prstGeom>
        </p:spPr>
      </p:pic>
      <p:grpSp>
        <p:nvGrpSpPr>
          <p:cNvPr id="9" name="Группа 8"/>
          <p:cNvGrpSpPr/>
          <p:nvPr userDrawn="1"/>
        </p:nvGrpSpPr>
        <p:grpSpPr>
          <a:xfrm>
            <a:off x="296779" y="336852"/>
            <a:ext cx="240632" cy="165462"/>
            <a:chOff x="11345779" y="324853"/>
            <a:chExt cx="240632" cy="16546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1345779" y="324853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345779" y="407584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1345779" y="490315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Рисунок 13"/>
          <p:cNvSpPr>
            <a:spLocks noGrp="1"/>
          </p:cNvSpPr>
          <p:nvPr>
            <p:ph type="pic" sz="quarter" idx="10"/>
          </p:nvPr>
        </p:nvSpPr>
        <p:spPr>
          <a:xfrm>
            <a:off x="5868063" y="1979875"/>
            <a:ext cx="4738977" cy="300559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11928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Рисунок 13"/>
          <p:cNvSpPr>
            <a:spLocks noGrp="1"/>
          </p:cNvSpPr>
          <p:nvPr>
            <p:ph type="pic" sz="quarter" idx="10"/>
          </p:nvPr>
        </p:nvSpPr>
        <p:spPr>
          <a:xfrm>
            <a:off x="1512047" y="2542501"/>
            <a:ext cx="4141694" cy="261560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5921113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42731" y="341515"/>
            <a:ext cx="159022" cy="160799"/>
          </a:xfrm>
          <a:prstGeom prst="rect">
            <a:avLst/>
          </a:prstGeom>
        </p:spPr>
      </p:pic>
      <p:grpSp>
        <p:nvGrpSpPr>
          <p:cNvPr id="9" name="Группа 8"/>
          <p:cNvGrpSpPr/>
          <p:nvPr userDrawn="1"/>
        </p:nvGrpSpPr>
        <p:grpSpPr>
          <a:xfrm>
            <a:off x="296779" y="336852"/>
            <a:ext cx="240632" cy="165462"/>
            <a:chOff x="11345779" y="324853"/>
            <a:chExt cx="240632" cy="16546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1345779" y="324853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345779" y="407584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1345779" y="490315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22804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11251102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46478" y="341515"/>
            <a:ext cx="159022" cy="160799"/>
          </a:xfrm>
          <a:prstGeom prst="rect">
            <a:avLst/>
          </a:prstGeom>
        </p:spPr>
      </p:pic>
      <p:grpSp>
        <p:nvGrpSpPr>
          <p:cNvPr id="8" name="Группа 7"/>
          <p:cNvGrpSpPr/>
          <p:nvPr userDrawn="1"/>
        </p:nvGrpSpPr>
        <p:grpSpPr>
          <a:xfrm>
            <a:off x="296779" y="336852"/>
            <a:ext cx="240632" cy="165462"/>
            <a:chOff x="11345779" y="324853"/>
            <a:chExt cx="240632" cy="16546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1345779" y="324853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1345779" y="407584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345779" y="490315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Рисунок 12"/>
          <p:cNvSpPr>
            <a:spLocks noGrp="1"/>
          </p:cNvSpPr>
          <p:nvPr>
            <p:ph type="pic" sz="quarter" idx="10"/>
          </p:nvPr>
        </p:nvSpPr>
        <p:spPr>
          <a:xfrm>
            <a:off x="1419225" y="2511016"/>
            <a:ext cx="1214823" cy="1214823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7446936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оугольник 9"/>
          <p:cNvSpPr/>
          <p:nvPr userDrawn="1"/>
        </p:nvSpPr>
        <p:spPr>
          <a:xfrm>
            <a:off x="0" y="0"/>
            <a:ext cx="5447721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42584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537960" y="341515"/>
            <a:ext cx="159022" cy="160799"/>
          </a:xfrm>
          <a:prstGeom prst="rect">
            <a:avLst/>
          </a:prstGeom>
        </p:spPr>
      </p:pic>
      <p:sp>
        <p:nvSpPr>
          <p:cNvPr id="9" name="Рисунок 7"/>
          <p:cNvSpPr>
            <a:spLocks noGrp="1"/>
          </p:cNvSpPr>
          <p:nvPr>
            <p:ph type="pic" sz="quarter" idx="10"/>
          </p:nvPr>
        </p:nvSpPr>
        <p:spPr>
          <a:xfrm>
            <a:off x="5447721" y="0"/>
            <a:ext cx="6744279" cy="68580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9656886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4776715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4776717" y="0"/>
            <a:ext cx="7415284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472269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1567645" y="341515"/>
            <a:ext cx="159022" cy="16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84585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3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6"/>
          <p:cNvSpPr>
            <a:spLocks noGrp="1"/>
          </p:cNvSpPr>
          <p:nvPr>
            <p:ph type="pic" sz="quarter" idx="10"/>
          </p:nvPr>
        </p:nvSpPr>
        <p:spPr>
          <a:xfrm>
            <a:off x="0" y="-1"/>
            <a:ext cx="5838825" cy="367886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5838825" y="0"/>
            <a:ext cx="6353176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Прямоугольник 8"/>
          <p:cNvSpPr/>
          <p:nvPr userDrawn="1"/>
        </p:nvSpPr>
        <p:spPr>
          <a:xfrm>
            <a:off x="11472269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10" name="Рисунок 9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1567645" y="341515"/>
            <a:ext cx="159022" cy="16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76189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8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1472269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1567645" y="339184"/>
            <a:ext cx="159022" cy="160799"/>
          </a:xfrm>
          <a:prstGeom prst="rect">
            <a:avLst/>
          </a:prstGeom>
        </p:spPr>
      </p:pic>
      <p:grpSp>
        <p:nvGrpSpPr>
          <p:cNvPr id="9" name="Группа 8"/>
          <p:cNvGrpSpPr/>
          <p:nvPr userDrawn="1"/>
        </p:nvGrpSpPr>
        <p:grpSpPr>
          <a:xfrm>
            <a:off x="296779" y="336852"/>
            <a:ext cx="240632" cy="165462"/>
            <a:chOff x="11345779" y="324853"/>
            <a:chExt cx="240632" cy="16546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1345779" y="324853"/>
              <a:ext cx="24063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345779" y="407584"/>
              <a:ext cx="24063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1345779" y="490315"/>
              <a:ext cx="24063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1350842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2">
              <a:lumMod val="1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1472269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bg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solidFill>
                <a:schemeClr val="bg1"/>
              </a:solidFill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>
            <a:lum bright="70000" contrast="-70000"/>
          </a:blip>
          <a:stretch>
            <a:fillRect/>
          </a:stretch>
        </p:blipFill>
        <p:spPr>
          <a:xfrm>
            <a:off x="11567645" y="339184"/>
            <a:ext cx="159022" cy="160799"/>
          </a:xfrm>
          <a:prstGeom prst="rect">
            <a:avLst/>
          </a:prstGeom>
        </p:spPr>
      </p:pic>
      <p:grpSp>
        <p:nvGrpSpPr>
          <p:cNvPr id="9" name="Группа 8"/>
          <p:cNvGrpSpPr/>
          <p:nvPr userDrawn="1"/>
        </p:nvGrpSpPr>
        <p:grpSpPr>
          <a:xfrm>
            <a:off x="296779" y="336852"/>
            <a:ext cx="240632" cy="165462"/>
            <a:chOff x="11345779" y="324853"/>
            <a:chExt cx="240632" cy="16546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1345779" y="324853"/>
              <a:ext cx="24063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345779" y="407584"/>
              <a:ext cx="24063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1345779" y="490315"/>
              <a:ext cx="240632" cy="0"/>
            </a:xfrm>
            <a:prstGeom prst="line">
              <a:avLst/>
            </a:prstGeom>
            <a:ln w="28575">
              <a:solidFill>
                <a:schemeClr val="bg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" name="Рисунок 13"/>
          <p:cNvSpPr>
            <a:spLocks noGrp="1"/>
          </p:cNvSpPr>
          <p:nvPr>
            <p:ph type="pic" sz="quarter" idx="10"/>
          </p:nvPr>
        </p:nvSpPr>
        <p:spPr>
          <a:xfrm>
            <a:off x="5138591" y="2480806"/>
            <a:ext cx="1829974" cy="327593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337735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1717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1"/>
          </p:nvPr>
        </p:nvSpPr>
        <p:spPr>
          <a:xfrm>
            <a:off x="0" y="4686300"/>
            <a:ext cx="12192000" cy="21717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56031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7"/>
          <p:cNvSpPr>
            <a:spLocks noGrp="1"/>
          </p:cNvSpPr>
          <p:nvPr>
            <p:ph type="pic" sz="quarter" idx="10"/>
          </p:nvPr>
        </p:nvSpPr>
        <p:spPr>
          <a:xfrm>
            <a:off x="7448551" y="0"/>
            <a:ext cx="4743450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42584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960" y="341515"/>
            <a:ext cx="159022" cy="16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313246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79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4" name="Рисунок 3"/>
          <p:cNvSpPr>
            <a:spLocks noGrp="1"/>
          </p:cNvSpPr>
          <p:nvPr>
            <p:ph type="pic" sz="quarter" idx="11"/>
          </p:nvPr>
        </p:nvSpPr>
        <p:spPr>
          <a:xfrm>
            <a:off x="1536700" y="1174049"/>
            <a:ext cx="1828800" cy="329565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2378717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5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1279478"/>
            <a:ext cx="6155140" cy="429904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1282680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57111" y="341515"/>
            <a:ext cx="159022" cy="160799"/>
          </a:xfrm>
          <a:prstGeom prst="rect">
            <a:avLst/>
          </a:prstGeom>
        </p:spPr>
      </p:pic>
      <p:grpSp>
        <p:nvGrpSpPr>
          <p:cNvPr id="10" name="Группа 9"/>
          <p:cNvGrpSpPr/>
          <p:nvPr userDrawn="1"/>
        </p:nvGrpSpPr>
        <p:grpSpPr>
          <a:xfrm>
            <a:off x="296779" y="336852"/>
            <a:ext cx="240632" cy="165462"/>
            <a:chOff x="11345779" y="324853"/>
            <a:chExt cx="240632" cy="16546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345779" y="324853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1345779" y="407584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1345779" y="490315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450830559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7197" userDrawn="1">
          <p15:clr>
            <a:srgbClr val="FBAE40"/>
          </p15:clr>
        </p15:guide>
      </p15:sldGuideLst>
    </p:ext>
  </p:extLs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6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1279478"/>
            <a:ext cx="6155140" cy="557852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Прямоугольник 6"/>
          <p:cNvSpPr/>
          <p:nvPr userDrawn="1"/>
        </p:nvSpPr>
        <p:spPr>
          <a:xfrm>
            <a:off x="11346478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46478" y="341515"/>
            <a:ext cx="159022" cy="160799"/>
          </a:xfrm>
          <a:prstGeom prst="rect">
            <a:avLst/>
          </a:prstGeom>
        </p:spPr>
      </p:pic>
      <p:grpSp>
        <p:nvGrpSpPr>
          <p:cNvPr id="9" name="Группа 8"/>
          <p:cNvGrpSpPr/>
          <p:nvPr userDrawn="1"/>
        </p:nvGrpSpPr>
        <p:grpSpPr>
          <a:xfrm>
            <a:off x="296779" y="336852"/>
            <a:ext cx="240632" cy="165462"/>
            <a:chOff x="11345779" y="324853"/>
            <a:chExt cx="240632" cy="16546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1345779" y="324853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345779" y="407584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1345779" y="490315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8631460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7"/>
          <p:cNvSpPr>
            <a:spLocks noGrp="1"/>
          </p:cNvSpPr>
          <p:nvPr>
            <p:ph type="pic" sz="quarter" idx="11"/>
          </p:nvPr>
        </p:nvSpPr>
        <p:spPr>
          <a:xfrm>
            <a:off x="0" y="1719618"/>
            <a:ext cx="12192001" cy="5138382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53635" y="341515"/>
            <a:ext cx="159022" cy="160799"/>
          </a:xfrm>
          <a:prstGeom prst="rect">
            <a:avLst/>
          </a:prstGeom>
        </p:spPr>
      </p:pic>
      <p:grpSp>
        <p:nvGrpSpPr>
          <p:cNvPr id="10" name="Группа 9"/>
          <p:cNvGrpSpPr/>
          <p:nvPr userDrawn="1"/>
        </p:nvGrpSpPr>
        <p:grpSpPr>
          <a:xfrm>
            <a:off x="296779" y="336852"/>
            <a:ext cx="240632" cy="165462"/>
            <a:chOff x="11345779" y="324853"/>
            <a:chExt cx="240632" cy="165462"/>
          </a:xfrm>
        </p:grpSpPr>
        <p:cxnSp>
          <p:nvCxnSpPr>
            <p:cNvPr id="11" name="Прямая соединительная линия 10"/>
            <p:cNvCxnSpPr/>
            <p:nvPr/>
          </p:nvCxnSpPr>
          <p:spPr>
            <a:xfrm>
              <a:off x="11345779" y="324853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1345779" y="407584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Прямая соединительная линия 12"/>
            <p:cNvCxnSpPr/>
            <p:nvPr/>
          </p:nvCxnSpPr>
          <p:spPr>
            <a:xfrm>
              <a:off x="11345779" y="490315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5679059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7"/>
          <p:cNvSpPr>
            <a:spLocks noGrp="1"/>
          </p:cNvSpPr>
          <p:nvPr>
            <p:ph type="pic" sz="quarter" idx="11"/>
          </p:nvPr>
        </p:nvSpPr>
        <p:spPr>
          <a:xfrm>
            <a:off x="0" y="1970725"/>
            <a:ext cx="12192001" cy="2916550"/>
          </a:xfrm>
        </p:spPr>
        <p:txBody>
          <a:bodyPr/>
          <a:lstStyle/>
          <a:p>
            <a:endParaRPr lang="ru-RU" dirty="0"/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653635" y="341515"/>
            <a:ext cx="159022" cy="160799"/>
          </a:xfrm>
          <a:prstGeom prst="rect">
            <a:avLst/>
          </a:prstGeom>
        </p:spPr>
      </p:pic>
      <p:grpSp>
        <p:nvGrpSpPr>
          <p:cNvPr id="8" name="Группа 7"/>
          <p:cNvGrpSpPr/>
          <p:nvPr userDrawn="1"/>
        </p:nvGrpSpPr>
        <p:grpSpPr>
          <a:xfrm>
            <a:off x="296779" y="336852"/>
            <a:ext cx="240632" cy="165462"/>
            <a:chOff x="11345779" y="324853"/>
            <a:chExt cx="240632" cy="165462"/>
          </a:xfrm>
        </p:grpSpPr>
        <p:cxnSp>
          <p:nvCxnSpPr>
            <p:cNvPr id="9" name="Прямая соединительная линия 8"/>
            <p:cNvCxnSpPr/>
            <p:nvPr/>
          </p:nvCxnSpPr>
          <p:spPr>
            <a:xfrm>
              <a:off x="11345779" y="324853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Прямая соединительная линия 9"/>
            <p:cNvCxnSpPr/>
            <p:nvPr/>
          </p:nvCxnSpPr>
          <p:spPr>
            <a:xfrm>
              <a:off x="11345779" y="407584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345779" y="490315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2" name="Прямоугольник 11"/>
          <p:cNvSpPr/>
          <p:nvPr userDrawn="1"/>
        </p:nvSpPr>
        <p:spPr>
          <a:xfrm>
            <a:off x="442584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134555132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1828800"/>
            <a:ext cx="12192000" cy="50292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Рисунок 9"/>
          <p:cNvSpPr>
            <a:spLocks noGrp="1"/>
          </p:cNvSpPr>
          <p:nvPr>
            <p:ph type="pic" sz="quarter" idx="11"/>
          </p:nvPr>
        </p:nvSpPr>
        <p:spPr>
          <a:xfrm>
            <a:off x="1282274" y="2530224"/>
            <a:ext cx="1460500" cy="18830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Рисунок 9"/>
          <p:cNvSpPr>
            <a:spLocks noGrp="1"/>
          </p:cNvSpPr>
          <p:nvPr>
            <p:ph type="pic" sz="quarter" idx="12"/>
          </p:nvPr>
        </p:nvSpPr>
        <p:spPr>
          <a:xfrm>
            <a:off x="3331712" y="2530224"/>
            <a:ext cx="1460500" cy="18830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9"/>
          <p:cNvSpPr>
            <a:spLocks noGrp="1"/>
          </p:cNvSpPr>
          <p:nvPr>
            <p:ph type="pic" sz="quarter" idx="13"/>
          </p:nvPr>
        </p:nvSpPr>
        <p:spPr>
          <a:xfrm>
            <a:off x="5381150" y="2530224"/>
            <a:ext cx="1460500" cy="18830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9"/>
          <p:cNvSpPr>
            <a:spLocks noGrp="1"/>
          </p:cNvSpPr>
          <p:nvPr>
            <p:ph type="pic" sz="quarter" idx="14"/>
          </p:nvPr>
        </p:nvSpPr>
        <p:spPr>
          <a:xfrm>
            <a:off x="7430588" y="2530224"/>
            <a:ext cx="1460500" cy="188303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Рисунок 9"/>
          <p:cNvSpPr>
            <a:spLocks noGrp="1"/>
          </p:cNvSpPr>
          <p:nvPr>
            <p:ph type="pic" sz="quarter" idx="15"/>
          </p:nvPr>
        </p:nvSpPr>
        <p:spPr>
          <a:xfrm>
            <a:off x="9480026" y="2530224"/>
            <a:ext cx="1460500" cy="188303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831163004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9"/>
          <p:cNvSpPr>
            <a:spLocks noGrp="1"/>
          </p:cNvSpPr>
          <p:nvPr>
            <p:ph type="pic" sz="quarter" idx="11"/>
          </p:nvPr>
        </p:nvSpPr>
        <p:spPr>
          <a:xfrm>
            <a:off x="1405106" y="2117558"/>
            <a:ext cx="1829416" cy="22529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5921113" y="6466050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sp>
        <p:nvSpPr>
          <p:cNvPr id="13" name="Рисунок 9"/>
          <p:cNvSpPr>
            <a:spLocks noGrp="1"/>
          </p:cNvSpPr>
          <p:nvPr>
            <p:ph type="pic" sz="quarter" idx="12"/>
          </p:nvPr>
        </p:nvSpPr>
        <p:spPr>
          <a:xfrm>
            <a:off x="3931545" y="2117558"/>
            <a:ext cx="1829416" cy="22529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Рисунок 9"/>
          <p:cNvSpPr>
            <a:spLocks noGrp="1"/>
          </p:cNvSpPr>
          <p:nvPr>
            <p:ph type="pic" sz="quarter" idx="13"/>
          </p:nvPr>
        </p:nvSpPr>
        <p:spPr>
          <a:xfrm>
            <a:off x="6457984" y="2117558"/>
            <a:ext cx="1829416" cy="22529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Рисунок 9"/>
          <p:cNvSpPr>
            <a:spLocks noGrp="1"/>
          </p:cNvSpPr>
          <p:nvPr>
            <p:ph type="pic" sz="quarter" idx="14"/>
          </p:nvPr>
        </p:nvSpPr>
        <p:spPr>
          <a:xfrm>
            <a:off x="8984422" y="2117558"/>
            <a:ext cx="1829416" cy="225295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27219920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1717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442584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1"/>
          </p:nvPr>
        </p:nvSpPr>
        <p:spPr>
          <a:xfrm>
            <a:off x="754063" y="2647950"/>
            <a:ext cx="3084011" cy="340995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Рисунок 12"/>
          <p:cNvSpPr>
            <a:spLocks noGrp="1"/>
          </p:cNvSpPr>
          <p:nvPr>
            <p:ph type="pic" sz="quarter" idx="12"/>
          </p:nvPr>
        </p:nvSpPr>
        <p:spPr>
          <a:xfrm>
            <a:off x="4087813" y="2647949"/>
            <a:ext cx="2865437" cy="159919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Рисунок 12"/>
          <p:cNvSpPr>
            <a:spLocks noGrp="1"/>
          </p:cNvSpPr>
          <p:nvPr>
            <p:ph type="pic" sz="quarter" idx="13"/>
          </p:nvPr>
        </p:nvSpPr>
        <p:spPr>
          <a:xfrm>
            <a:off x="4087813" y="4463716"/>
            <a:ext cx="2865437" cy="1594184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8090030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12"/>
          <p:cNvSpPr>
            <a:spLocks noGrp="1"/>
          </p:cNvSpPr>
          <p:nvPr>
            <p:ph type="pic" sz="quarter" idx="12"/>
          </p:nvPr>
        </p:nvSpPr>
        <p:spPr>
          <a:xfrm>
            <a:off x="4644274" y="825165"/>
            <a:ext cx="1949032" cy="22619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Рисунок 12"/>
          <p:cNvSpPr>
            <a:spLocks noGrp="1"/>
          </p:cNvSpPr>
          <p:nvPr>
            <p:ph type="pic" sz="quarter" idx="13"/>
          </p:nvPr>
        </p:nvSpPr>
        <p:spPr>
          <a:xfrm>
            <a:off x="754063" y="4595061"/>
            <a:ext cx="3641474" cy="150795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Рисунок 12"/>
          <p:cNvSpPr>
            <a:spLocks noGrp="1"/>
          </p:cNvSpPr>
          <p:nvPr>
            <p:ph type="pic" sz="quarter" idx="14"/>
          </p:nvPr>
        </p:nvSpPr>
        <p:spPr>
          <a:xfrm>
            <a:off x="4644274" y="3311693"/>
            <a:ext cx="1949031" cy="27913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Рисунок 12"/>
          <p:cNvSpPr>
            <a:spLocks noGrp="1"/>
          </p:cNvSpPr>
          <p:nvPr>
            <p:ph type="pic" sz="quarter" idx="15"/>
          </p:nvPr>
        </p:nvSpPr>
        <p:spPr>
          <a:xfrm>
            <a:off x="6842042" y="3311693"/>
            <a:ext cx="1864851" cy="279132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Рисунок 12"/>
          <p:cNvSpPr>
            <a:spLocks noGrp="1"/>
          </p:cNvSpPr>
          <p:nvPr>
            <p:ph type="pic" sz="quarter" idx="16"/>
          </p:nvPr>
        </p:nvSpPr>
        <p:spPr>
          <a:xfrm>
            <a:off x="6842042" y="825164"/>
            <a:ext cx="4563895" cy="22619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12"/>
          <p:cNvSpPr>
            <a:spLocks noGrp="1"/>
          </p:cNvSpPr>
          <p:nvPr>
            <p:ph type="pic" sz="quarter" idx="17"/>
          </p:nvPr>
        </p:nvSpPr>
        <p:spPr>
          <a:xfrm>
            <a:off x="8955630" y="3311694"/>
            <a:ext cx="2494465" cy="128336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12"/>
          <p:cNvSpPr>
            <a:spLocks noGrp="1"/>
          </p:cNvSpPr>
          <p:nvPr>
            <p:ph type="pic" sz="quarter" idx="18"/>
          </p:nvPr>
        </p:nvSpPr>
        <p:spPr>
          <a:xfrm>
            <a:off x="8955630" y="4819654"/>
            <a:ext cx="2494465" cy="12833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904781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2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12"/>
          <p:cNvSpPr>
            <a:spLocks noGrp="1"/>
          </p:cNvSpPr>
          <p:nvPr>
            <p:ph type="pic" sz="quarter" idx="12"/>
          </p:nvPr>
        </p:nvSpPr>
        <p:spPr>
          <a:xfrm>
            <a:off x="4644274" y="825165"/>
            <a:ext cx="2107400" cy="302382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Рисунок 12"/>
          <p:cNvSpPr>
            <a:spLocks noGrp="1"/>
          </p:cNvSpPr>
          <p:nvPr>
            <p:ph type="pic" sz="quarter" idx="14"/>
          </p:nvPr>
        </p:nvSpPr>
        <p:spPr>
          <a:xfrm>
            <a:off x="4644274" y="3923414"/>
            <a:ext cx="2107400" cy="217960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Рисунок 12"/>
          <p:cNvSpPr>
            <a:spLocks noGrp="1"/>
          </p:cNvSpPr>
          <p:nvPr>
            <p:ph type="pic" sz="quarter" idx="15"/>
          </p:nvPr>
        </p:nvSpPr>
        <p:spPr>
          <a:xfrm>
            <a:off x="6842042" y="3168502"/>
            <a:ext cx="1864851" cy="293451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Рисунок 12"/>
          <p:cNvSpPr>
            <a:spLocks noGrp="1"/>
          </p:cNvSpPr>
          <p:nvPr>
            <p:ph type="pic" sz="quarter" idx="16"/>
          </p:nvPr>
        </p:nvSpPr>
        <p:spPr>
          <a:xfrm>
            <a:off x="6842042" y="825164"/>
            <a:ext cx="4608054" cy="22619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Рисунок 12"/>
          <p:cNvSpPr>
            <a:spLocks noGrp="1"/>
          </p:cNvSpPr>
          <p:nvPr>
            <p:ph type="pic" sz="quarter" idx="17"/>
          </p:nvPr>
        </p:nvSpPr>
        <p:spPr>
          <a:xfrm>
            <a:off x="8797262" y="3168502"/>
            <a:ext cx="2652834" cy="142655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Рисунок 12"/>
          <p:cNvSpPr>
            <a:spLocks noGrp="1"/>
          </p:cNvSpPr>
          <p:nvPr>
            <p:ph type="pic" sz="quarter" idx="18"/>
          </p:nvPr>
        </p:nvSpPr>
        <p:spPr>
          <a:xfrm>
            <a:off x="8797262" y="4676462"/>
            <a:ext cx="2652834" cy="1426555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Прямоугольник 11"/>
          <p:cNvSpPr/>
          <p:nvPr userDrawn="1"/>
        </p:nvSpPr>
        <p:spPr>
          <a:xfrm>
            <a:off x="11251102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13" name="Рисунок 12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346478" y="341515"/>
            <a:ext cx="159022" cy="160799"/>
          </a:xfrm>
          <a:prstGeom prst="rect">
            <a:avLst/>
          </a:prstGeom>
        </p:spPr>
      </p:pic>
      <p:grpSp>
        <p:nvGrpSpPr>
          <p:cNvPr id="14" name="Группа 13"/>
          <p:cNvGrpSpPr/>
          <p:nvPr userDrawn="1"/>
        </p:nvGrpSpPr>
        <p:grpSpPr>
          <a:xfrm>
            <a:off x="296779" y="336852"/>
            <a:ext cx="240632" cy="165462"/>
            <a:chOff x="11345779" y="324853"/>
            <a:chExt cx="240632" cy="165462"/>
          </a:xfrm>
        </p:grpSpPr>
        <p:cxnSp>
          <p:nvCxnSpPr>
            <p:cNvPr id="15" name="Прямая соединительная линия 14"/>
            <p:cNvCxnSpPr/>
            <p:nvPr/>
          </p:nvCxnSpPr>
          <p:spPr>
            <a:xfrm>
              <a:off x="11345779" y="324853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Прямая соединительная линия 15"/>
            <p:cNvCxnSpPr/>
            <p:nvPr/>
          </p:nvCxnSpPr>
          <p:spPr>
            <a:xfrm>
              <a:off x="11345779" y="407584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Прямая соединительная линия 16"/>
            <p:cNvCxnSpPr/>
            <p:nvPr/>
          </p:nvCxnSpPr>
          <p:spPr>
            <a:xfrm>
              <a:off x="11345779" y="490315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229956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0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6"/>
          <p:cNvSpPr>
            <a:spLocks noGrp="1"/>
          </p:cNvSpPr>
          <p:nvPr>
            <p:ph type="pic" sz="quarter" idx="11"/>
          </p:nvPr>
        </p:nvSpPr>
        <p:spPr>
          <a:xfrm>
            <a:off x="3354978" y="713581"/>
            <a:ext cx="2374900" cy="201597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Рисунок 6"/>
          <p:cNvSpPr>
            <a:spLocks noGrp="1"/>
          </p:cNvSpPr>
          <p:nvPr>
            <p:ph type="pic" sz="quarter" idx="12"/>
          </p:nvPr>
        </p:nvSpPr>
        <p:spPr>
          <a:xfrm>
            <a:off x="3354978" y="2913145"/>
            <a:ext cx="2374900" cy="323127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Рисунок 6"/>
          <p:cNvSpPr>
            <a:spLocks noGrp="1"/>
          </p:cNvSpPr>
          <p:nvPr>
            <p:ph type="pic" sz="quarter" idx="13"/>
          </p:nvPr>
        </p:nvSpPr>
        <p:spPr>
          <a:xfrm>
            <a:off x="5936676" y="4266548"/>
            <a:ext cx="5377317" cy="187787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Рисунок 6"/>
          <p:cNvSpPr>
            <a:spLocks noGrp="1"/>
          </p:cNvSpPr>
          <p:nvPr>
            <p:ph type="pic" sz="quarter" idx="14"/>
          </p:nvPr>
        </p:nvSpPr>
        <p:spPr>
          <a:xfrm>
            <a:off x="5936676" y="713581"/>
            <a:ext cx="1760661" cy="201597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6"/>
          <p:cNvSpPr>
            <a:spLocks noGrp="1"/>
          </p:cNvSpPr>
          <p:nvPr>
            <p:ph type="pic" sz="quarter" idx="15"/>
          </p:nvPr>
        </p:nvSpPr>
        <p:spPr>
          <a:xfrm>
            <a:off x="5936675" y="2913145"/>
            <a:ext cx="1760661" cy="116981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3" name="Рисунок 6"/>
          <p:cNvSpPr>
            <a:spLocks noGrp="1"/>
          </p:cNvSpPr>
          <p:nvPr>
            <p:ph type="pic" sz="quarter" idx="16"/>
          </p:nvPr>
        </p:nvSpPr>
        <p:spPr>
          <a:xfrm>
            <a:off x="7876839" y="713581"/>
            <a:ext cx="3437154" cy="2015971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Рисунок 6"/>
          <p:cNvSpPr>
            <a:spLocks noGrp="1"/>
          </p:cNvSpPr>
          <p:nvPr>
            <p:ph type="pic" sz="quarter" idx="17"/>
          </p:nvPr>
        </p:nvSpPr>
        <p:spPr>
          <a:xfrm>
            <a:off x="7876837" y="2913145"/>
            <a:ext cx="3437156" cy="116981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47933404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Рисунок 7"/>
          <p:cNvSpPr>
            <a:spLocks noGrp="1"/>
          </p:cNvSpPr>
          <p:nvPr>
            <p:ph type="pic" sz="quarter" idx="10"/>
          </p:nvPr>
        </p:nvSpPr>
        <p:spPr>
          <a:xfrm>
            <a:off x="8556625" y="0"/>
            <a:ext cx="3635375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5" name="Прямоугольник 4"/>
          <p:cNvSpPr/>
          <p:nvPr userDrawn="1"/>
        </p:nvSpPr>
        <p:spPr>
          <a:xfrm>
            <a:off x="442584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6" name="Рисунок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960" y="341515"/>
            <a:ext cx="159022" cy="16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0054926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dt="0"/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12"/>
          <p:cNvSpPr>
            <a:spLocks noGrp="1"/>
          </p:cNvSpPr>
          <p:nvPr>
            <p:ph type="pic" sz="quarter" idx="16"/>
          </p:nvPr>
        </p:nvSpPr>
        <p:spPr>
          <a:xfrm>
            <a:off x="1" y="0"/>
            <a:ext cx="3087322" cy="22775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Рисунок 12"/>
          <p:cNvSpPr>
            <a:spLocks noGrp="1"/>
          </p:cNvSpPr>
          <p:nvPr>
            <p:ph type="pic" sz="quarter" idx="17"/>
          </p:nvPr>
        </p:nvSpPr>
        <p:spPr>
          <a:xfrm>
            <a:off x="-1" y="2272570"/>
            <a:ext cx="3087323" cy="204424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Рисунок 12"/>
          <p:cNvSpPr>
            <a:spLocks noGrp="1"/>
          </p:cNvSpPr>
          <p:nvPr>
            <p:ph type="pic" sz="quarter" idx="18"/>
          </p:nvPr>
        </p:nvSpPr>
        <p:spPr>
          <a:xfrm>
            <a:off x="3080084" y="2261938"/>
            <a:ext cx="3023004" cy="205208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0" name="Рисунок 12"/>
          <p:cNvSpPr>
            <a:spLocks noGrp="1"/>
          </p:cNvSpPr>
          <p:nvPr>
            <p:ph type="pic" sz="quarter" idx="20"/>
          </p:nvPr>
        </p:nvSpPr>
        <p:spPr>
          <a:xfrm>
            <a:off x="9176084" y="2272570"/>
            <a:ext cx="3023004" cy="20386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1" name="Рисунок 12"/>
          <p:cNvSpPr>
            <a:spLocks noGrp="1"/>
          </p:cNvSpPr>
          <p:nvPr>
            <p:ph type="pic" sz="quarter" idx="21"/>
          </p:nvPr>
        </p:nvSpPr>
        <p:spPr>
          <a:xfrm>
            <a:off x="1956391" y="4303386"/>
            <a:ext cx="4139609" cy="25546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2" name="Рисунок 12"/>
          <p:cNvSpPr>
            <a:spLocks noGrp="1"/>
          </p:cNvSpPr>
          <p:nvPr>
            <p:ph type="pic" sz="quarter" idx="22"/>
          </p:nvPr>
        </p:nvSpPr>
        <p:spPr>
          <a:xfrm>
            <a:off x="0" y="4314019"/>
            <a:ext cx="1956391" cy="2543982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4" name="Рисунок 12"/>
          <p:cNvSpPr>
            <a:spLocks noGrp="1"/>
          </p:cNvSpPr>
          <p:nvPr>
            <p:ph type="pic" sz="quarter" idx="24"/>
          </p:nvPr>
        </p:nvSpPr>
        <p:spPr>
          <a:xfrm>
            <a:off x="6096000" y="4303387"/>
            <a:ext cx="4089991" cy="2554614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5" name="Рисунок 12"/>
          <p:cNvSpPr>
            <a:spLocks noGrp="1"/>
          </p:cNvSpPr>
          <p:nvPr>
            <p:ph type="pic" sz="quarter" idx="25"/>
          </p:nvPr>
        </p:nvSpPr>
        <p:spPr>
          <a:xfrm>
            <a:off x="3087322" y="7831"/>
            <a:ext cx="3008678" cy="226193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6" name="Рисунок 12"/>
          <p:cNvSpPr>
            <a:spLocks noGrp="1"/>
          </p:cNvSpPr>
          <p:nvPr>
            <p:ph type="pic" sz="quarter" idx="26"/>
          </p:nvPr>
        </p:nvSpPr>
        <p:spPr>
          <a:xfrm>
            <a:off x="6096001" y="0"/>
            <a:ext cx="6095848" cy="2277599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7" name="Рисунок 12"/>
          <p:cNvSpPr>
            <a:spLocks noGrp="1"/>
          </p:cNvSpPr>
          <p:nvPr>
            <p:ph type="pic" sz="quarter" idx="27"/>
          </p:nvPr>
        </p:nvSpPr>
        <p:spPr>
          <a:xfrm>
            <a:off x="10185991" y="4303386"/>
            <a:ext cx="2013097" cy="2562447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18" name="Рисунок 12"/>
          <p:cNvSpPr>
            <a:spLocks noGrp="1"/>
          </p:cNvSpPr>
          <p:nvPr>
            <p:ph type="pic" sz="quarter" idx="28"/>
          </p:nvPr>
        </p:nvSpPr>
        <p:spPr>
          <a:xfrm>
            <a:off x="6103088" y="2261937"/>
            <a:ext cx="3080084" cy="2052081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1493837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171700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59077766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-16071"/>
            <a:ext cx="12192000" cy="3129420"/>
          </a:xfrm>
          <a:custGeom>
            <a:avLst/>
            <a:gdLst>
              <a:gd name="connsiteX0" fmla="*/ 0 w 10000"/>
              <a:gd name="connsiteY0" fmla="*/ 200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2000 h 10000"/>
              <a:gd name="connsiteX0" fmla="*/ 0 w 10000"/>
              <a:gd name="connsiteY0" fmla="*/ 0 h 10074"/>
              <a:gd name="connsiteX1" fmla="*/ 10000 w 10000"/>
              <a:gd name="connsiteY1" fmla="*/ 74 h 10074"/>
              <a:gd name="connsiteX2" fmla="*/ 10000 w 10000"/>
              <a:gd name="connsiteY2" fmla="*/ 10074 h 10074"/>
              <a:gd name="connsiteX3" fmla="*/ 0 w 10000"/>
              <a:gd name="connsiteY3" fmla="*/ 10074 h 10074"/>
              <a:gd name="connsiteX4" fmla="*/ 0 w 10000"/>
              <a:gd name="connsiteY4" fmla="*/ 0 h 10074"/>
              <a:gd name="connsiteX0" fmla="*/ 0 w 10000"/>
              <a:gd name="connsiteY0" fmla="*/ 0 h 14410"/>
              <a:gd name="connsiteX1" fmla="*/ 10000 w 10000"/>
              <a:gd name="connsiteY1" fmla="*/ 74 h 14410"/>
              <a:gd name="connsiteX2" fmla="*/ 10000 w 10000"/>
              <a:gd name="connsiteY2" fmla="*/ 10074 h 14410"/>
              <a:gd name="connsiteX3" fmla="*/ 11 w 10000"/>
              <a:gd name="connsiteY3" fmla="*/ 14410 h 14410"/>
              <a:gd name="connsiteX4" fmla="*/ 0 w 10000"/>
              <a:gd name="connsiteY4" fmla="*/ 0 h 144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000" h="14410">
                <a:moveTo>
                  <a:pt x="0" y="0"/>
                </a:moveTo>
                <a:lnTo>
                  <a:pt x="10000" y="74"/>
                </a:lnTo>
                <a:lnTo>
                  <a:pt x="10000" y="10074"/>
                </a:lnTo>
                <a:lnTo>
                  <a:pt x="11" y="14410"/>
                </a:lnTo>
                <a:cubicBezTo>
                  <a:pt x="7" y="9607"/>
                  <a:pt x="4" y="4803"/>
                  <a:pt x="0" y="0"/>
                </a:cubicBezTo>
                <a:close/>
              </a:path>
            </a:pathLst>
          </a:custGeom>
        </p:spPr>
        <p:txBody>
          <a:bodyPr/>
          <a:lstStyle/>
          <a:p>
            <a:endParaRPr lang="ru-RU" dirty="0"/>
          </a:p>
        </p:txBody>
      </p:sp>
      <p:sp>
        <p:nvSpPr>
          <p:cNvPr id="8" name="Рисунок 7"/>
          <p:cNvSpPr>
            <a:spLocks noGrp="1"/>
          </p:cNvSpPr>
          <p:nvPr>
            <p:ph type="pic" sz="quarter" idx="11"/>
          </p:nvPr>
        </p:nvSpPr>
        <p:spPr>
          <a:xfrm>
            <a:off x="1446213" y="2033588"/>
            <a:ext cx="1787525" cy="1787525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9" name="Рисунок 7"/>
          <p:cNvSpPr>
            <a:spLocks noGrp="1"/>
          </p:cNvSpPr>
          <p:nvPr>
            <p:ph type="pic" sz="quarter" idx="12"/>
          </p:nvPr>
        </p:nvSpPr>
        <p:spPr>
          <a:xfrm>
            <a:off x="5202238" y="2033587"/>
            <a:ext cx="1787525" cy="1787525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0" name="Рисунок 7"/>
          <p:cNvSpPr>
            <a:spLocks noGrp="1"/>
          </p:cNvSpPr>
          <p:nvPr>
            <p:ph type="pic" sz="quarter" idx="13"/>
          </p:nvPr>
        </p:nvSpPr>
        <p:spPr>
          <a:xfrm>
            <a:off x="8958263" y="2033587"/>
            <a:ext cx="1787525" cy="1787525"/>
          </a:xfrm>
          <a:prstGeom prst="ellipse">
            <a:avLst/>
          </a:prstGeom>
        </p:spPr>
        <p:txBody>
          <a:bodyPr/>
          <a:lstStyle/>
          <a:p>
            <a:endParaRPr lang="ru-RU" dirty="0"/>
          </a:p>
        </p:txBody>
      </p:sp>
      <p:sp>
        <p:nvSpPr>
          <p:cNvPr id="11" name="Прямоугольник 10"/>
          <p:cNvSpPr/>
          <p:nvPr userDrawn="1"/>
        </p:nvSpPr>
        <p:spPr>
          <a:xfrm>
            <a:off x="5921113" y="6466050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7219285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Рисунок 7"/>
          <p:cNvSpPr>
            <a:spLocks noGrp="1"/>
          </p:cNvSpPr>
          <p:nvPr>
            <p:ph type="pic" sz="quarter" idx="10"/>
          </p:nvPr>
        </p:nvSpPr>
        <p:spPr>
          <a:xfrm>
            <a:off x="1" y="0"/>
            <a:ext cx="12192000" cy="2033516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7" name="Рисунок 6"/>
          <p:cNvSpPr>
            <a:spLocks noGrp="1"/>
          </p:cNvSpPr>
          <p:nvPr>
            <p:ph type="pic" sz="quarter" idx="11"/>
          </p:nvPr>
        </p:nvSpPr>
        <p:spPr>
          <a:xfrm>
            <a:off x="859477" y="2797458"/>
            <a:ext cx="2757488" cy="15287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Рисунок 6"/>
          <p:cNvSpPr>
            <a:spLocks noGrp="1"/>
          </p:cNvSpPr>
          <p:nvPr>
            <p:ph type="pic" sz="quarter" idx="12"/>
          </p:nvPr>
        </p:nvSpPr>
        <p:spPr>
          <a:xfrm>
            <a:off x="4737716" y="2797458"/>
            <a:ext cx="2757488" cy="1528763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9" name="Рисунок 6"/>
          <p:cNvSpPr>
            <a:spLocks noGrp="1"/>
          </p:cNvSpPr>
          <p:nvPr>
            <p:ph type="pic" sz="quarter" idx="13"/>
          </p:nvPr>
        </p:nvSpPr>
        <p:spPr>
          <a:xfrm>
            <a:off x="8615955" y="2797457"/>
            <a:ext cx="2757488" cy="1528763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03277632"/>
      </p:ext>
    </p:extLst>
  </p:cSld>
  <p:clrMapOvr>
    <a:masterClrMapping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299-CC0A-45EB-9CA8-8192876CCBCD}" type="datetimeFigureOut">
              <a:rPr lang="ru-RU" smtClean="0"/>
              <a:t>10.02.2020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3EA4-607C-49A0-8355-BF440E516A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6389746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299-CC0A-45EB-9CA8-8192876CCBCD}" type="datetimeFigureOut">
              <a:rPr lang="ru-RU" smtClean="0"/>
              <a:t>10.02.2020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3EA4-607C-49A0-8355-BF440E516A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38202265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299-CC0A-45EB-9CA8-8192876CCBCD}" type="datetimeFigureOut">
              <a:rPr lang="ru-RU" smtClean="0"/>
              <a:t>10.02.2020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3EA4-607C-49A0-8355-BF440E516A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350763626"/>
      </p:ext>
    </p:extLst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957299-CC0A-45EB-9CA8-8192876CCBCD}" type="datetimeFigureOut">
              <a:rPr lang="ru-RU" smtClean="0"/>
              <a:t>10.02.2020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A63EA4-607C-49A0-8355-BF440E516A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825811867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Picture Placeholder 7">
            <a:extLst>
              <a:ext uri="{FF2B5EF4-FFF2-40B4-BE49-F238E27FC236}">
                <a16:creationId xmlns="" xmlns:a16="http://schemas.microsoft.com/office/drawing/2014/main" id="{B30801BD-CF79-4513-B727-7DA89FE7AA22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0" y="0"/>
            <a:ext cx="12192000" cy="68580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8392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исунок 7"/>
          <p:cNvSpPr>
            <a:spLocks noGrp="1"/>
          </p:cNvSpPr>
          <p:nvPr>
            <p:ph type="pic" sz="quarter" idx="10"/>
          </p:nvPr>
        </p:nvSpPr>
        <p:spPr>
          <a:xfrm>
            <a:off x="8556625" y="0"/>
            <a:ext cx="3635375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42584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960" y="341515"/>
            <a:ext cx="159022" cy="160799"/>
          </a:xfrm>
          <a:prstGeom prst="rect">
            <a:avLst/>
          </a:prstGeom>
        </p:spPr>
      </p:pic>
      <p:sp>
        <p:nvSpPr>
          <p:cNvPr id="11" name="Рисунок 10"/>
          <p:cNvSpPr>
            <a:spLocks noGrp="1"/>
          </p:cNvSpPr>
          <p:nvPr>
            <p:ph type="pic" sz="quarter" idx="11"/>
          </p:nvPr>
        </p:nvSpPr>
        <p:spPr>
          <a:xfrm>
            <a:off x="985962" y="1502796"/>
            <a:ext cx="2997641" cy="4015409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3520361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8478417" y="0"/>
            <a:ext cx="371358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0"/>
          </p:nvPr>
        </p:nvSpPr>
        <p:spPr>
          <a:xfrm>
            <a:off x="6104228" y="0"/>
            <a:ext cx="2374189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442584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37960" y="341515"/>
            <a:ext cx="159022" cy="16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86805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7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371358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Рисунок 7"/>
          <p:cNvSpPr>
            <a:spLocks noGrp="1"/>
          </p:cNvSpPr>
          <p:nvPr>
            <p:ph type="pic" sz="quarter" idx="10"/>
          </p:nvPr>
        </p:nvSpPr>
        <p:spPr>
          <a:xfrm>
            <a:off x="3713583" y="0"/>
            <a:ext cx="2374189" cy="6858000"/>
          </a:xfrm>
        </p:spPr>
        <p:txBody>
          <a:bodyPr/>
          <a:lstStyle/>
          <a:p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374470" y="6481286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69846" y="330882"/>
            <a:ext cx="159022" cy="16079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7988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1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0" y="0"/>
            <a:ext cx="3713583" cy="6858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Прямоугольник 7"/>
          <p:cNvSpPr/>
          <p:nvPr userDrawn="1"/>
        </p:nvSpPr>
        <p:spPr>
          <a:xfrm>
            <a:off x="11374470" y="6481286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9" name="Рисунок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69846" y="330882"/>
            <a:ext cx="159022" cy="160799"/>
          </a:xfrm>
          <a:prstGeom prst="rect">
            <a:avLst/>
          </a:prstGeom>
        </p:spPr>
      </p:pic>
      <p:sp>
        <p:nvSpPr>
          <p:cNvPr id="12" name="Рисунок 11"/>
          <p:cNvSpPr>
            <a:spLocks noGrp="1"/>
          </p:cNvSpPr>
          <p:nvPr>
            <p:ph type="pic" sz="quarter" idx="10"/>
          </p:nvPr>
        </p:nvSpPr>
        <p:spPr>
          <a:xfrm>
            <a:off x="4717433" y="1558457"/>
            <a:ext cx="3009445" cy="4012082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56198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5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 userDrawn="1"/>
        </p:nvSpPr>
        <p:spPr>
          <a:xfrm>
            <a:off x="11347355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7" name="Рисунок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42731" y="341515"/>
            <a:ext cx="159022" cy="160799"/>
          </a:xfrm>
          <a:prstGeom prst="rect">
            <a:avLst/>
          </a:prstGeom>
        </p:spPr>
      </p:pic>
      <p:grpSp>
        <p:nvGrpSpPr>
          <p:cNvPr id="4" name="Группа 3"/>
          <p:cNvGrpSpPr/>
          <p:nvPr userDrawn="1"/>
        </p:nvGrpSpPr>
        <p:grpSpPr>
          <a:xfrm>
            <a:off x="296779" y="336852"/>
            <a:ext cx="240632" cy="165462"/>
            <a:chOff x="11345779" y="324853"/>
            <a:chExt cx="240632" cy="165462"/>
          </a:xfrm>
        </p:grpSpPr>
        <p:cxnSp>
          <p:nvCxnSpPr>
            <p:cNvPr id="5" name="Прямая соединительная линия 4"/>
            <p:cNvCxnSpPr/>
            <p:nvPr/>
          </p:nvCxnSpPr>
          <p:spPr>
            <a:xfrm>
              <a:off x="11345779" y="324853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Прямая соединительная линия 7"/>
            <p:cNvCxnSpPr/>
            <p:nvPr/>
          </p:nvCxnSpPr>
          <p:spPr>
            <a:xfrm>
              <a:off x="11345779" y="407584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Прямая соединительная линия 8"/>
            <p:cNvCxnSpPr/>
            <p:nvPr/>
          </p:nvCxnSpPr>
          <p:spPr>
            <a:xfrm>
              <a:off x="11345779" y="490315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400122675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=""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9_Пользовательский маке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 userDrawn="1"/>
        </p:nvSpPr>
        <p:spPr>
          <a:xfrm>
            <a:off x="11347355" y="6438754"/>
            <a:ext cx="349775" cy="2308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fld id="{149B6D55-4680-4DC5-B665-330CCBA60EFE}" type="slidenum">
              <a:rPr lang="ru-RU" sz="900" b="0" baseline="0" smtClean="0">
                <a:solidFill>
                  <a:schemeClr val="tx1"/>
                </a:solidFill>
                <a:latin typeface="+mj-lt"/>
                <a:ea typeface="Lato" panose="020F0502020204030203" pitchFamily="34" charset="0"/>
                <a:cs typeface="Poppins SemiBold" panose="02000000000000000000" pitchFamily="2" charset="0"/>
              </a:rPr>
              <a:pPr algn="ctr"/>
              <a:t>‹#›</a:t>
            </a:fld>
            <a:endParaRPr lang="ru-RU" sz="1200" b="0" baseline="0" dirty="0">
              <a:latin typeface="+mj-lt"/>
            </a:endParaRPr>
          </a:p>
        </p:txBody>
      </p:sp>
      <p:pic>
        <p:nvPicPr>
          <p:cNvPr id="8" name="Рисунок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11442731" y="341515"/>
            <a:ext cx="159022" cy="160799"/>
          </a:xfrm>
          <a:prstGeom prst="rect">
            <a:avLst/>
          </a:prstGeom>
        </p:spPr>
      </p:pic>
      <p:grpSp>
        <p:nvGrpSpPr>
          <p:cNvPr id="9" name="Группа 8"/>
          <p:cNvGrpSpPr/>
          <p:nvPr userDrawn="1"/>
        </p:nvGrpSpPr>
        <p:grpSpPr>
          <a:xfrm>
            <a:off x="296779" y="336852"/>
            <a:ext cx="240632" cy="165462"/>
            <a:chOff x="11345779" y="324853"/>
            <a:chExt cx="240632" cy="165462"/>
          </a:xfrm>
        </p:grpSpPr>
        <p:cxnSp>
          <p:nvCxnSpPr>
            <p:cNvPr id="10" name="Прямая соединительная линия 9"/>
            <p:cNvCxnSpPr/>
            <p:nvPr/>
          </p:nvCxnSpPr>
          <p:spPr>
            <a:xfrm>
              <a:off x="11345779" y="324853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Прямая соединительная линия 10"/>
            <p:cNvCxnSpPr/>
            <p:nvPr/>
          </p:nvCxnSpPr>
          <p:spPr>
            <a:xfrm>
              <a:off x="11345779" y="407584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Прямая соединительная линия 11"/>
            <p:cNvCxnSpPr/>
            <p:nvPr/>
          </p:nvCxnSpPr>
          <p:spPr>
            <a:xfrm>
              <a:off x="11345779" y="490315"/>
              <a:ext cx="240632" cy="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" name="Рисунок 13"/>
          <p:cNvSpPr>
            <a:spLocks noGrp="1"/>
          </p:cNvSpPr>
          <p:nvPr>
            <p:ph type="pic" sz="quarter" idx="10"/>
          </p:nvPr>
        </p:nvSpPr>
        <p:spPr>
          <a:xfrm>
            <a:off x="5138591" y="2480806"/>
            <a:ext cx="1829974" cy="3275937"/>
          </a:xfrm>
        </p:spPr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5844147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39" Type="http://schemas.openxmlformats.org/officeDocument/2006/relationships/theme" Target="../theme/theme1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38" Type="http://schemas.openxmlformats.org/officeDocument/2006/relationships/slideLayout" Target="../slideLayouts/slideLayout38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slideLayout" Target="../slideLayouts/slideLayout37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957299-CC0A-45EB-9CA8-8192876CCBCD}" type="datetimeFigureOut">
              <a:rPr lang="ru-RU" smtClean="0"/>
              <a:t>10.02.2020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5A63EA4-607C-49A0-8355-BF440E516A63}" type="slidenum">
              <a:rPr lang="ru-RU" smtClean="0"/>
              <a:t>‹#›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582702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83" r:id="rId2"/>
    <p:sldLayoutId id="2147483650" r:id="rId3"/>
    <p:sldLayoutId id="2147483686" r:id="rId4"/>
    <p:sldLayoutId id="2147483671" r:id="rId5"/>
    <p:sldLayoutId id="2147483677" r:id="rId6"/>
    <p:sldLayoutId id="2147483681" r:id="rId7"/>
    <p:sldLayoutId id="2147483664" r:id="rId8"/>
    <p:sldLayoutId id="2147483679" r:id="rId9"/>
    <p:sldLayoutId id="2147483678" r:id="rId10"/>
    <p:sldLayoutId id="2147483685" r:id="rId11"/>
    <p:sldLayoutId id="2147483667" r:id="rId12"/>
    <p:sldLayoutId id="2147483663" r:id="rId13"/>
    <p:sldLayoutId id="2147483665" r:id="rId14"/>
    <p:sldLayoutId id="2147483673" r:id="rId15"/>
    <p:sldLayoutId id="2147483668" r:id="rId16"/>
    <p:sldLayoutId id="2147483680" r:id="rId17"/>
    <p:sldLayoutId id="2147483666" r:id="rId18"/>
    <p:sldLayoutId id="2147483651" r:id="rId19"/>
    <p:sldLayoutId id="2147483675" r:id="rId20"/>
    <p:sldLayoutId id="2147483676" r:id="rId21"/>
    <p:sldLayoutId id="2147483674" r:id="rId22"/>
    <p:sldLayoutId id="2147483684" r:id="rId23"/>
    <p:sldLayoutId id="2147483652" r:id="rId24"/>
    <p:sldLayoutId id="2147483661" r:id="rId25"/>
    <p:sldLayoutId id="2147483653" r:id="rId26"/>
    <p:sldLayoutId id="2147483662" r:id="rId27"/>
    <p:sldLayoutId id="2147483672" r:id="rId28"/>
    <p:sldLayoutId id="2147483670" r:id="rId29"/>
    <p:sldLayoutId id="2147483669" r:id="rId30"/>
    <p:sldLayoutId id="2147483654" r:id="rId31"/>
    <p:sldLayoutId id="2147483660" r:id="rId32"/>
    <p:sldLayoutId id="2147483655" r:id="rId33"/>
    <p:sldLayoutId id="2147483656" r:id="rId34"/>
    <p:sldLayoutId id="2147483657" r:id="rId35"/>
    <p:sldLayoutId id="2147483658" r:id="rId36"/>
    <p:sldLayoutId id="2147483659" r:id="rId37"/>
    <p:sldLayoutId id="2147483687" r:id="rId3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7.jpg"/><Relationship Id="rId4" Type="http://schemas.openxmlformats.org/officeDocument/2006/relationships/image" Target="../media/image6.jpg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3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/>
          <p:cNvSpPr txBox="1"/>
          <p:nvPr/>
        </p:nvSpPr>
        <p:spPr>
          <a:xfrm>
            <a:off x="2237302" y="2521105"/>
            <a:ext cx="728790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5400" dirty="0" smtClean="0">
              <a:solidFill>
                <a:srgbClr val="FFFF00"/>
              </a:solidFill>
              <a:latin typeface="Raleway Medium" panose="020B0003030101060003" pitchFamily="34" charset="0"/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  <a:latin typeface="Raleway ExtraBold" panose="020B0903030101060003" pitchFamily="34" charset="-52"/>
                <a:cs typeface="Nirmala UI" panose="020B0502040204020203" pitchFamily="34" charset="0"/>
              </a:rPr>
              <a:t>ПЛАН КУРСА С 1-32 УРОК</a:t>
            </a:r>
            <a:endParaRPr lang="en-US" sz="3200" dirty="0" smtClean="0">
              <a:solidFill>
                <a:schemeClr val="bg1"/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  <a:p>
            <a:pPr algn="ctr"/>
            <a:endParaRPr lang="en-US" sz="1600" dirty="0" smtClean="0">
              <a:solidFill>
                <a:schemeClr val="bg1"/>
              </a:solidFill>
              <a:latin typeface="Raleway ExtraBold" panose="020B0903030101060003" pitchFamily="34" charset="-52"/>
            </a:endParaRPr>
          </a:p>
          <a:p>
            <a:pPr algn="ctr"/>
            <a:endParaRPr lang="en-US" sz="1600" i="1" dirty="0" smtClean="0">
              <a:solidFill>
                <a:schemeClr val="bg1"/>
              </a:solidFill>
              <a:latin typeface="Raleway ExtraBold" panose="020B0903030101060003" pitchFamily="34" charset="-52"/>
            </a:endParaRPr>
          </a:p>
          <a:p>
            <a:pPr algn="ctr"/>
            <a:r>
              <a:rPr lang="ru-RU" sz="2400" i="1" dirty="0" smtClean="0">
                <a:solidFill>
                  <a:schemeClr val="bg1"/>
                </a:solidFill>
                <a:latin typeface="Raleway ExtraBold" panose="020B0903030101060003" pitchFamily="34" charset="-52"/>
              </a:rPr>
              <a:t>ДЛЯ ДЕТЕЙ 5-6 ЛЕТ</a:t>
            </a:r>
            <a:endParaRPr lang="ru-RU" sz="2400" i="1" dirty="0">
              <a:solidFill>
                <a:schemeClr val="bg1"/>
              </a:solidFill>
              <a:latin typeface="Raleway ExtraBold" panose="020B0903030101060003" pitchFamily="34" charset="-52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327" y="5389418"/>
            <a:ext cx="1745673" cy="1745673"/>
          </a:xfrm>
          <a:prstGeom prst="rect">
            <a:avLst/>
          </a:prstGeom>
        </p:spPr>
      </p:pic>
      <p:pic>
        <p:nvPicPr>
          <p:cNvPr id="2" name="Picture 2" descr="https://blog.hyperiondev.com/wp-content/uploads/2017/11/Python_logo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18581" y="577969"/>
            <a:ext cx="7901017" cy="33443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45201761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4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534" y="47386"/>
            <a:ext cx="2374189" cy="67467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2911" y="600455"/>
            <a:ext cx="1115290" cy="1065477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21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УРОК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2911" y="2012370"/>
            <a:ext cx="1115290" cy="1022102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22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5551" y="3420769"/>
            <a:ext cx="1115290" cy="1043932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23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56169" y="3164691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0697" y="3624707"/>
            <a:ext cx="107766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HIGH QUALITY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369529" y="4033420"/>
            <a:ext cx="0" cy="7741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199450" y="49977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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47166" y="5465658"/>
            <a:ext cx="64472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TRENDING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45985" y="3451206"/>
            <a:ext cx="740824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Заполнение списков с клавиатуры и построение многоугольников. Повторяем метод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append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повторяем циклы и списки. </a:t>
            </a:r>
            <a:endParaRPr lang="ru-RU" sz="2000" dirty="0">
              <a:solidFill>
                <a:schemeClr val="bg2">
                  <a:lumMod val="50000"/>
                </a:schemeClr>
              </a:solidFill>
              <a:cs typeface="Nirmala UI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45985" y="5182968"/>
            <a:ext cx="7459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Создаем собственные функции для рисования. Повторяем создание функций, методы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pos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и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goto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GB" sz="2400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097" y="5738562"/>
            <a:ext cx="1288903" cy="1288903"/>
          </a:xfrm>
          <a:prstGeom prst="rect">
            <a:avLst/>
          </a:prstGeom>
        </p:spPr>
      </p:pic>
      <p:sp>
        <p:nvSpPr>
          <p:cNvPr id="19" name="Овал 18"/>
          <p:cNvSpPr/>
          <p:nvPr/>
        </p:nvSpPr>
        <p:spPr>
          <a:xfrm>
            <a:off x="615551" y="4997774"/>
            <a:ext cx="1115290" cy="107999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24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4475" y="6394950"/>
            <a:ext cx="2050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WWW.CODIM.ONLINE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5984" y="2153122"/>
            <a:ext cx="8759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Рисуем ASCII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Art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Знакомимся с методом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join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повторяем метод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append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45984" y="779250"/>
            <a:ext cx="8759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Координаты в одном списке. Перебор списка через 2 элемента. Повторяем циклы.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572960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4" grpId="0" animBg="1"/>
      <p:bldP spid="17" grpId="0"/>
      <p:bldP spid="18" grpId="0"/>
      <p:bldP spid="21" grpId="0"/>
      <p:bldP spid="22" grpId="0"/>
      <p:bldP spid="1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534" y="47386"/>
            <a:ext cx="2374189" cy="67467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2911" y="600455"/>
            <a:ext cx="1115290" cy="1065477"/>
          </a:xfrm>
          <a:prstGeom prst="ellipse">
            <a:avLst/>
          </a:prstGeom>
          <a:solidFill>
            <a:srgbClr val="C092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25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УРОК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2911" y="2012370"/>
            <a:ext cx="1115290" cy="1022102"/>
          </a:xfrm>
          <a:prstGeom prst="ellipse">
            <a:avLst/>
          </a:prstGeom>
          <a:solidFill>
            <a:srgbClr val="C092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26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5551" y="3420769"/>
            <a:ext cx="1115290" cy="1043932"/>
          </a:xfrm>
          <a:prstGeom prst="ellipse">
            <a:avLst/>
          </a:prstGeom>
          <a:solidFill>
            <a:srgbClr val="C092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27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56169" y="3164691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0697" y="3624707"/>
            <a:ext cx="107766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HIGH QUALITY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369529" y="4033420"/>
            <a:ext cx="0" cy="7741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199450" y="49977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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47166" y="5465658"/>
            <a:ext cx="64472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TRENDING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51189" y="3588792"/>
            <a:ext cx="7408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Планета и ракета. Работа с объектами, загрузка изображений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спрайтов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bg2">
                  <a:lumMod val="50000"/>
                </a:schemeClr>
              </a:solidFill>
              <a:cs typeface="Nirmala UI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51189" y="5228606"/>
            <a:ext cx="7459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Продвинутое использование методов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split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 и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rfind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Извлекаем имя файла.</a:t>
            </a:r>
            <a:endParaRPr lang="en-GB" sz="2400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097" y="5738562"/>
            <a:ext cx="1288903" cy="1288903"/>
          </a:xfrm>
          <a:prstGeom prst="rect">
            <a:avLst/>
          </a:prstGeom>
        </p:spPr>
      </p:pic>
      <p:sp>
        <p:nvSpPr>
          <p:cNvPr id="19" name="Овал 18"/>
          <p:cNvSpPr/>
          <p:nvPr/>
        </p:nvSpPr>
        <p:spPr>
          <a:xfrm>
            <a:off x="661982" y="4997774"/>
            <a:ext cx="1115290" cy="1079990"/>
          </a:xfrm>
          <a:prstGeom prst="ellipse">
            <a:avLst/>
          </a:prstGeom>
          <a:solidFill>
            <a:srgbClr val="C092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28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4475" y="6394950"/>
            <a:ext cx="2050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WWW.CODIM.ONLINE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51189" y="2276853"/>
            <a:ext cx="8759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Планета и ракета. Работа с объектами, загрузка изображений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спрайтов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51189" y="958046"/>
            <a:ext cx="8759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Знакомство с объектами: сцена и черепашка. Рисуем двумя черепашками.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37765" y="162112"/>
            <a:ext cx="6338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cs typeface="Nirmala UI" panose="020B0502040204020203" pitchFamily="34" charset="0"/>
              </a:rPr>
              <a:t>ЧЕТВЕРТЫЙ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cs typeface="Nirmala UI" panose="020B0502040204020203" pitchFamily="34" charset="0"/>
              </a:rPr>
              <a:t>МОДУЛЬ – 8 УРОКОВ </a:t>
            </a:r>
            <a:endParaRPr lang="en-GB" sz="2800" b="1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2737443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4" grpId="0" animBg="1"/>
      <p:bldP spid="17" grpId="0"/>
      <p:bldP spid="18" grpId="0"/>
      <p:bldP spid="21" grpId="0"/>
      <p:bldP spid="22" grpId="0"/>
      <p:bldP spid="19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534" y="47386"/>
            <a:ext cx="2374189" cy="67467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2911" y="600455"/>
            <a:ext cx="1115290" cy="1065477"/>
          </a:xfrm>
          <a:prstGeom prst="ellipse">
            <a:avLst/>
          </a:prstGeom>
          <a:solidFill>
            <a:srgbClr val="C092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29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УРОК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2911" y="2012370"/>
            <a:ext cx="1115290" cy="1022102"/>
          </a:xfrm>
          <a:prstGeom prst="ellipse">
            <a:avLst/>
          </a:prstGeom>
          <a:solidFill>
            <a:srgbClr val="C092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30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5551" y="3420769"/>
            <a:ext cx="1115290" cy="1043932"/>
          </a:xfrm>
          <a:prstGeom prst="ellipse">
            <a:avLst/>
          </a:prstGeom>
          <a:solidFill>
            <a:srgbClr val="C092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31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56169" y="3164691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0697" y="3624707"/>
            <a:ext cx="107766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HIGH QUALITY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369529" y="4033420"/>
            <a:ext cx="0" cy="7741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199450" y="49977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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47166" y="5465658"/>
            <a:ext cx="64472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TRENDING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06723" y="3824762"/>
            <a:ext cx="7408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Псевдографика. Знакомство с юникодом. Картина с использованием символов юникода. Применяем словарь.</a:t>
            </a:r>
            <a:endParaRPr lang="ru-RU" sz="2000" dirty="0">
              <a:solidFill>
                <a:schemeClr val="bg2">
                  <a:lumMod val="50000"/>
                </a:schemeClr>
              </a:solidFill>
              <a:cs typeface="Nirmala UI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45985" y="5524595"/>
            <a:ext cx="7459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Генераторы списков и метод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enumerate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GB" sz="2400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097" y="5738562"/>
            <a:ext cx="1288903" cy="1288903"/>
          </a:xfrm>
          <a:prstGeom prst="rect">
            <a:avLst/>
          </a:prstGeom>
        </p:spPr>
      </p:pic>
      <p:sp>
        <p:nvSpPr>
          <p:cNvPr id="19" name="Овал 18"/>
          <p:cNvSpPr/>
          <p:nvPr/>
        </p:nvSpPr>
        <p:spPr>
          <a:xfrm>
            <a:off x="661982" y="4997774"/>
            <a:ext cx="1115290" cy="1079990"/>
          </a:xfrm>
          <a:prstGeom prst="ellipse">
            <a:avLst/>
          </a:prstGeom>
          <a:solidFill>
            <a:srgbClr val="C092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32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4475" y="6394950"/>
            <a:ext cx="2050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WWW.CODIM.ONLINE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5984" y="2393449"/>
            <a:ext cx="8759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Знакомство со словарями. 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06723" y="1008991"/>
            <a:ext cx="8759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Аквариум. Работа с объектами, загрузка изображений спрайтов. 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25158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4" grpId="0" animBg="1"/>
      <p:bldP spid="17" grpId="0"/>
      <p:bldP spid="18" grpId="0"/>
      <p:bldP spid="21" grpId="0"/>
      <p:bldP spid="22" grpId="0"/>
      <p:bldP spid="1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002">
            <a:schemeClr val="dk2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58" y="429492"/>
            <a:ext cx="5037601" cy="259253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9" name="Рисунок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805" y="429492"/>
            <a:ext cx="4915557" cy="259253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0" name="Рисунок 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3658" y="3563217"/>
            <a:ext cx="5037601" cy="2893001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11" name="Рисунок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52805" y="3563217"/>
            <a:ext cx="4915558" cy="2893002"/>
          </a:xfrm>
          <a:prstGeom prst="rect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327" y="5389418"/>
            <a:ext cx="1745673" cy="17456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31152209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="" xmlns:a16="http://schemas.microsoft.com/office/drawing/2014/main" id="{793BE540-1B78-4A4D-9C8E-61AA2BB036EC}"/>
              </a:ext>
            </a:extLst>
          </p:cNvPr>
          <p:cNvSpPr/>
          <p:nvPr/>
        </p:nvSpPr>
        <p:spPr>
          <a:xfrm>
            <a:off x="0" y="3930689"/>
            <a:ext cx="12192000" cy="291197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  <a:effectLst>
            <a:outerShdw blurRad="3175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8" name="Rectangle 37">
            <a:extLst>
              <a:ext uri="{FF2B5EF4-FFF2-40B4-BE49-F238E27FC236}">
                <a16:creationId xmlns="" xmlns:a16="http://schemas.microsoft.com/office/drawing/2014/main" id="{8749F915-4CA9-472D-ACAE-D79F16719CCF}"/>
              </a:ext>
            </a:extLst>
          </p:cNvPr>
          <p:cNvSpPr/>
          <p:nvPr/>
        </p:nvSpPr>
        <p:spPr>
          <a:xfrm>
            <a:off x="6497649" y="4853086"/>
            <a:ext cx="239035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НАШ</a:t>
            </a:r>
            <a:r>
              <a:rPr lang="en-US" sz="1600" b="1" i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EMAIL          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39" name="Rectangle 38">
            <a:extLst>
              <a:ext uri="{FF2B5EF4-FFF2-40B4-BE49-F238E27FC236}">
                <a16:creationId xmlns="" xmlns:a16="http://schemas.microsoft.com/office/drawing/2014/main" id="{D5C727BC-1958-43E3-BB4F-298164CC29E6}"/>
              </a:ext>
            </a:extLst>
          </p:cNvPr>
          <p:cNvSpPr/>
          <p:nvPr/>
        </p:nvSpPr>
        <p:spPr>
          <a:xfrm>
            <a:off x="8933017" y="4871199"/>
            <a:ext cx="295463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chemeClr val="bg1"/>
                </a:solidFill>
              </a:rPr>
              <a:t>SALE@CODIM.ONLINE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0" name="Rectangle 39">
            <a:extLst>
              <a:ext uri="{FF2B5EF4-FFF2-40B4-BE49-F238E27FC236}">
                <a16:creationId xmlns="" xmlns:a16="http://schemas.microsoft.com/office/drawing/2014/main" id="{601F92E8-A618-4595-9CDB-E488257C6600}"/>
              </a:ext>
            </a:extLst>
          </p:cNvPr>
          <p:cNvSpPr/>
          <p:nvPr/>
        </p:nvSpPr>
        <p:spPr>
          <a:xfrm>
            <a:off x="6497649" y="4517322"/>
            <a:ext cx="226921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НАШ ТЕЛЕФОН</a:t>
            </a:r>
            <a:r>
              <a:rPr lang="en-US" sz="1600" b="1" i="0" dirty="0" smtClean="0">
                <a:solidFill>
                  <a:schemeClr val="bg1"/>
                </a:solidFill>
                <a:effectLst/>
              </a:rPr>
              <a:t>         </a:t>
            </a:r>
            <a:endParaRPr lang="en-US" sz="1600" b="1" dirty="0">
              <a:solidFill>
                <a:schemeClr val="bg1"/>
              </a:solidFill>
            </a:endParaRPr>
          </a:p>
        </p:txBody>
      </p:sp>
      <p:sp>
        <p:nvSpPr>
          <p:cNvPr id="41" name="Rectangle 40">
            <a:extLst>
              <a:ext uri="{FF2B5EF4-FFF2-40B4-BE49-F238E27FC236}">
                <a16:creationId xmlns="" xmlns:a16="http://schemas.microsoft.com/office/drawing/2014/main" id="{5B92D054-D4E5-4A82-A6E3-06950AF05D62}"/>
              </a:ext>
            </a:extLst>
          </p:cNvPr>
          <p:cNvSpPr/>
          <p:nvPr/>
        </p:nvSpPr>
        <p:spPr>
          <a:xfrm>
            <a:off x="8933018" y="4490263"/>
            <a:ext cx="23285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dirty="0" smtClean="0">
                <a:solidFill>
                  <a:schemeClr val="bg1"/>
                </a:solidFill>
              </a:rPr>
              <a:t>8800 4440091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2" name="Rectangle 41">
            <a:extLst>
              <a:ext uri="{FF2B5EF4-FFF2-40B4-BE49-F238E27FC236}">
                <a16:creationId xmlns="" xmlns:a16="http://schemas.microsoft.com/office/drawing/2014/main" id="{286B3A72-A9AC-4AFB-9C80-7CB015AEE8A7}"/>
              </a:ext>
            </a:extLst>
          </p:cNvPr>
          <p:cNvSpPr/>
          <p:nvPr/>
        </p:nvSpPr>
        <p:spPr>
          <a:xfrm>
            <a:off x="6497650" y="5174605"/>
            <a:ext cx="226920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МЫ В </a:t>
            </a:r>
            <a:r>
              <a:rPr lang="en-US" sz="1600" b="1" i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FACEBOOK</a:t>
            </a:r>
            <a:r>
              <a:rPr lang="en-US" sz="1200" b="1" i="0" dirty="0">
                <a:solidFill>
                  <a:schemeClr val="bg1"/>
                </a:solidFill>
                <a:effectLst/>
              </a:rPr>
              <a:t>   </a:t>
            </a:r>
            <a:r>
              <a:rPr lang="en-US" sz="1200" b="1" i="0" dirty="0" smtClean="0">
                <a:solidFill>
                  <a:schemeClr val="bg1"/>
                </a:solidFill>
                <a:effectLst/>
              </a:rPr>
              <a:t>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43" name="Rectangle 42">
            <a:extLst>
              <a:ext uri="{FF2B5EF4-FFF2-40B4-BE49-F238E27FC236}">
                <a16:creationId xmlns="" xmlns:a16="http://schemas.microsoft.com/office/drawing/2014/main" id="{00C99CB8-9795-4306-B036-231EB85FC8D3}"/>
              </a:ext>
            </a:extLst>
          </p:cNvPr>
          <p:cNvSpPr/>
          <p:nvPr/>
        </p:nvSpPr>
        <p:spPr>
          <a:xfrm>
            <a:off x="8887999" y="5222196"/>
            <a:ext cx="24376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 smtClean="0">
                <a:solidFill>
                  <a:schemeClr val="bg1"/>
                </a:solidFill>
              </a:rPr>
              <a:t>@</a:t>
            </a:r>
            <a:r>
              <a:rPr lang="en-US" sz="1600" i="0" dirty="0" smtClean="0">
                <a:solidFill>
                  <a:schemeClr val="bg1"/>
                </a:solidFill>
                <a:effectLst/>
              </a:rPr>
              <a:t>CODIM.ONLINE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44" name="Rectangle 43">
            <a:extLst>
              <a:ext uri="{FF2B5EF4-FFF2-40B4-BE49-F238E27FC236}">
                <a16:creationId xmlns="" xmlns:a16="http://schemas.microsoft.com/office/drawing/2014/main" id="{AB0AF32C-D2D0-48DD-9BB9-1F3ECF368E88}"/>
              </a:ext>
            </a:extLst>
          </p:cNvPr>
          <p:cNvSpPr/>
          <p:nvPr/>
        </p:nvSpPr>
        <p:spPr>
          <a:xfrm>
            <a:off x="6452632" y="5548613"/>
            <a:ext cx="2314226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МЫ В ВКОНТАКТЕ</a:t>
            </a:r>
            <a:r>
              <a:rPr lang="en-US" sz="1600" b="1" i="0" dirty="0" smtClean="0">
                <a:solidFill>
                  <a:schemeClr val="bg1"/>
                </a:solidFill>
                <a:effectLst/>
              </a:rPr>
              <a:t>     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59" name="Rectangle 58">
            <a:extLst>
              <a:ext uri="{FF2B5EF4-FFF2-40B4-BE49-F238E27FC236}">
                <a16:creationId xmlns="" xmlns:a16="http://schemas.microsoft.com/office/drawing/2014/main" id="{031067AE-E2C4-4B53-A2FA-2A3C9F63E38D}"/>
              </a:ext>
            </a:extLst>
          </p:cNvPr>
          <p:cNvSpPr/>
          <p:nvPr/>
        </p:nvSpPr>
        <p:spPr>
          <a:xfrm>
            <a:off x="8884443" y="5583051"/>
            <a:ext cx="2377113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</a:rPr>
              <a:t>@</a:t>
            </a:r>
            <a:r>
              <a:rPr lang="en-US" sz="1600" i="0" dirty="0" smtClean="0">
                <a:solidFill>
                  <a:schemeClr val="bg1"/>
                </a:solidFill>
                <a:effectLst/>
              </a:rPr>
              <a:t>KIDSEDUCATION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0" name="Rectangle 59">
            <a:extLst>
              <a:ext uri="{FF2B5EF4-FFF2-40B4-BE49-F238E27FC236}">
                <a16:creationId xmlns="" xmlns:a16="http://schemas.microsoft.com/office/drawing/2014/main" id="{DB0A77E0-CE71-4751-9DCC-6FCEA3C2AA40}"/>
              </a:ext>
            </a:extLst>
          </p:cNvPr>
          <p:cNvSpPr/>
          <p:nvPr/>
        </p:nvSpPr>
        <p:spPr>
          <a:xfrm>
            <a:off x="6497650" y="5942305"/>
            <a:ext cx="22727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1600" b="1" dirty="0" smtClean="0">
                <a:solidFill>
                  <a:schemeClr val="bg1"/>
                </a:solidFill>
              </a:rPr>
              <a:t>МЫ В </a:t>
            </a:r>
            <a:r>
              <a:rPr lang="en-US" sz="1600" b="1" i="0" dirty="0" smtClean="0">
                <a:solidFill>
                  <a:schemeClr val="bg1"/>
                </a:solidFill>
                <a:effectLst/>
              </a:rPr>
              <a:t> </a:t>
            </a:r>
            <a:r>
              <a:rPr lang="en-US" sz="1600" b="1" i="0" dirty="0">
                <a:solidFill>
                  <a:schemeClr val="bg1"/>
                </a:solidFill>
                <a:effectLst/>
              </a:rPr>
              <a:t>INSTAGRAM</a:t>
            </a:r>
            <a:r>
              <a:rPr lang="en-US" sz="1200" b="1" i="0" dirty="0">
                <a:solidFill>
                  <a:schemeClr val="bg1"/>
                </a:solidFill>
                <a:effectLst/>
              </a:rPr>
              <a:t> </a:t>
            </a:r>
            <a:endParaRPr lang="en-US" sz="1200" b="1" dirty="0">
              <a:solidFill>
                <a:schemeClr val="bg1"/>
              </a:solidFill>
            </a:endParaRPr>
          </a:p>
        </p:txBody>
      </p:sp>
      <p:sp>
        <p:nvSpPr>
          <p:cNvPr id="61" name="Rectangle 60">
            <a:extLst>
              <a:ext uri="{FF2B5EF4-FFF2-40B4-BE49-F238E27FC236}">
                <a16:creationId xmlns="" xmlns:a16="http://schemas.microsoft.com/office/drawing/2014/main" id="{ED410365-08DC-4781-98D5-73AB341C789F}"/>
              </a:ext>
            </a:extLst>
          </p:cNvPr>
          <p:cNvSpPr/>
          <p:nvPr/>
        </p:nvSpPr>
        <p:spPr>
          <a:xfrm>
            <a:off x="8887999" y="5991151"/>
            <a:ext cx="285482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solidFill>
                  <a:schemeClr val="bg1"/>
                </a:solidFill>
              </a:rPr>
              <a:t>@</a:t>
            </a:r>
            <a:r>
              <a:rPr lang="en-US" sz="1600" i="0" dirty="0" smtClean="0">
                <a:solidFill>
                  <a:schemeClr val="bg1"/>
                </a:solidFill>
                <a:effectLst/>
              </a:rPr>
              <a:t>SCRATCH_MINECRAFT</a:t>
            </a:r>
            <a:endParaRPr lang="en-US" sz="1600" dirty="0">
              <a:solidFill>
                <a:schemeClr val="bg1"/>
              </a:solidFill>
            </a:endParaRPr>
          </a:p>
        </p:txBody>
      </p:sp>
      <p:sp>
        <p:nvSpPr>
          <p:cNvPr id="64" name="Rectangle 63">
            <a:extLst>
              <a:ext uri="{FF2B5EF4-FFF2-40B4-BE49-F238E27FC236}">
                <a16:creationId xmlns="" xmlns:a16="http://schemas.microsoft.com/office/drawing/2014/main" id="{829478F4-E896-4A5C-852F-4DFEE0AE471E}"/>
              </a:ext>
            </a:extLst>
          </p:cNvPr>
          <p:cNvSpPr/>
          <p:nvPr/>
        </p:nvSpPr>
        <p:spPr>
          <a:xfrm>
            <a:off x="983847" y="5003670"/>
            <a:ext cx="5235421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dirty="0" err="1" smtClean="0">
                <a:solidFill>
                  <a:schemeClr val="bg1"/>
                </a:solidFill>
              </a:rPr>
              <a:t>Сколково</a:t>
            </a:r>
            <a:r>
              <a:rPr lang="ru-RU" dirty="0" smtClean="0">
                <a:solidFill>
                  <a:schemeClr val="bg1"/>
                </a:solidFill>
              </a:rPr>
              <a:t>, 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Большой бульвар, 42</a:t>
            </a:r>
          </a:p>
          <a:p>
            <a:pPr algn="just">
              <a:lnSpc>
                <a:spcPct val="150000"/>
              </a:lnSpc>
            </a:pPr>
            <a:r>
              <a:rPr lang="ru-RU" dirty="0" smtClean="0">
                <a:solidFill>
                  <a:schemeClr val="bg1"/>
                </a:solidFill>
              </a:rPr>
              <a:t>Технопарк, Ядро №1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65" name="Rectangle 64">
            <a:extLst>
              <a:ext uri="{FF2B5EF4-FFF2-40B4-BE49-F238E27FC236}">
                <a16:creationId xmlns="" xmlns:a16="http://schemas.microsoft.com/office/drawing/2014/main" id="{E35793A6-D3AD-4E0E-85DC-07C71D1A7C8E}"/>
              </a:ext>
            </a:extLst>
          </p:cNvPr>
          <p:cNvSpPr/>
          <p:nvPr/>
        </p:nvSpPr>
        <p:spPr>
          <a:xfrm>
            <a:off x="983847" y="4412068"/>
            <a:ext cx="3112710" cy="6718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ru-RU" sz="2800" b="1" dirty="0" smtClean="0">
                <a:solidFill>
                  <a:schemeClr val="bg1"/>
                </a:solidFill>
              </a:rPr>
              <a:t>НАШ АДРЕС</a:t>
            </a:r>
            <a:endParaRPr lang="en-US" sz="2800" b="1" dirty="0">
              <a:solidFill>
                <a:schemeClr val="bg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72402" y="880646"/>
            <a:ext cx="5936945" cy="22590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10000"/>
              </a:lnSpc>
            </a:pP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ОСТАЛИСЬ ВОПРОСЫ </a:t>
            </a:r>
          </a:p>
          <a:p>
            <a:pPr>
              <a:lnSpc>
                <a:spcPct val="110000"/>
              </a:lnSpc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      </a:t>
            </a:r>
          </a:p>
          <a:p>
            <a:pPr>
              <a:lnSpc>
                <a:spcPct val="110000"/>
              </a:lnSpc>
            </a:pPr>
            <a:r>
              <a:rPr lang="ru-RU" sz="3200" b="1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                  – СВЯЖИТЕСЬ С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b="1" dirty="0" smtClean="0">
                <a:solidFill>
                  <a:schemeClr val="bg2">
                    <a:lumMod val="50000"/>
                  </a:schemeClr>
                </a:solidFill>
              </a:rPr>
              <a:t>НАМИ</a:t>
            </a:r>
            <a:endParaRPr lang="en-US" sz="3200" b="1" dirty="0">
              <a:solidFill>
                <a:schemeClr val="bg2">
                  <a:lumMod val="50000"/>
                </a:schemeClr>
              </a:solidFill>
            </a:endParaRPr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32555" y="241644"/>
            <a:ext cx="3429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5383708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327" y="5389418"/>
            <a:ext cx="1745673" cy="1745673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28254" y="1195646"/>
            <a:ext cx="9642764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Онлайн-курс состоит из двух модулей по 8 уроков.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Каждый урок онлайн-курса состоит из четырех частей.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Всего в одном уроке 8-10 коротких видео с объяснениями длительностью по 1-2 минуты.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4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Основная особенность курса - для лучшего понимания основ программирования такие понятия как последовательный и циклический алгоритм будут изучаться в трех различных средах - на Code.org, в среде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Scratch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 и в </a:t>
            </a:r>
            <a:r>
              <a:rPr lang="ru-RU" sz="2400" dirty="0" err="1">
                <a:solidFill>
                  <a:schemeClr val="bg2">
                    <a:lumMod val="50000"/>
                  </a:schemeClr>
                </a:solidFill>
              </a:rPr>
              <a:t>Minecraft</a:t>
            </a:r>
            <a:r>
              <a:rPr lang="ru-RU" sz="24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19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54587959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46327" y="5389418"/>
            <a:ext cx="1745673" cy="1745673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928254" y="618783"/>
            <a:ext cx="669952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cs typeface="Nirmala UI" panose="020B0502040204020203" pitchFamily="34" charset="0"/>
              </a:rPr>
              <a:t>НА УРОКАХ ПЕРВОГОМОДУЛЯ (8 УРОКОВ)</a:t>
            </a:r>
            <a:endParaRPr lang="en-GB" sz="2400" b="1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54266" y="969919"/>
            <a:ext cx="10721206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2000" dirty="0">
              <a:solidFill>
                <a:schemeClr val="bg2">
                  <a:lumMod val="50000"/>
                </a:schemeClr>
              </a:solidFill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В первой части ребенок учится пользоваться мышкой.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Во второй части ребенок решает головоломки, программируя в среде Code.org.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В третьей части ребенок знакомится с различными аспектами мира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Майнкрафт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В четвертой части ребенок программирует исполнителя (черепашку) в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Майнкрафт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928253" y="3654079"/>
            <a:ext cx="494212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b="1" dirty="0" smtClean="0">
                <a:solidFill>
                  <a:schemeClr val="bg2">
                    <a:lumMod val="50000"/>
                  </a:schemeClr>
                </a:solidFill>
                <a:cs typeface="Nirmala UI" panose="020B0502040204020203" pitchFamily="34" charset="0"/>
              </a:rPr>
              <a:t>НА УРОКАХ ВТОРОГО МОДУЛЯ</a:t>
            </a:r>
            <a:endParaRPr lang="en-GB" sz="2400" b="1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928253" y="4266033"/>
            <a:ext cx="10030691" cy="16312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В первой части ребенок учится печатать на клавиатуре.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Во второй части ребенок решает головоломки, программируя в среде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Scratch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В третьей части ребенок знакомится с различными аспектами мира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Майнкрафт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В четвертой части ребенок программирует исполнителя (черепашку) в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Майнкрафт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cxnSp>
        <p:nvCxnSpPr>
          <p:cNvPr id="4" name="Прямая соединительная линия 3"/>
          <p:cNvCxnSpPr/>
          <p:nvPr/>
        </p:nvCxnSpPr>
        <p:spPr>
          <a:xfrm>
            <a:off x="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0" y="6858000"/>
            <a:ext cx="1219200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Прямая соединительная линия 11"/>
          <p:cNvCxnSpPr/>
          <p:nvPr/>
        </p:nvCxnSpPr>
        <p:spPr>
          <a:xfrm flipV="1">
            <a:off x="12192000" y="0"/>
            <a:ext cx="0" cy="685800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>
            <a:off x="0" y="0"/>
            <a:ext cx="12192000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34297471"/>
      </p:ext>
    </p:extLst>
  </p:cSld>
  <p:clrMapOvr>
    <a:masterClrMapping/>
  </p:clrMapOvr>
  <p:transition spd="slow" advTm="0">
    <p:wip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534" y="-33477"/>
            <a:ext cx="2374189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61983" y="1122550"/>
            <a:ext cx="1115290" cy="1065477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1</a:t>
            </a:r>
            <a:r>
              <a:rPr lang="ru-RU" dirty="0" smtClean="0"/>
              <a:t>П</a:t>
            </a:r>
            <a:endParaRPr lang="ru-RU" dirty="0"/>
          </a:p>
          <a:p>
            <a:pPr algn="ctr"/>
            <a:r>
              <a:rPr lang="ru-RU" dirty="0" smtClean="0"/>
              <a:t>УРОК</a:t>
            </a:r>
            <a:endParaRPr lang="ru-RU" dirty="0"/>
          </a:p>
        </p:txBody>
      </p:sp>
      <p:sp>
        <p:nvSpPr>
          <p:cNvPr id="13" name="Овал 12"/>
          <p:cNvSpPr/>
          <p:nvPr/>
        </p:nvSpPr>
        <p:spPr>
          <a:xfrm>
            <a:off x="661982" y="2802660"/>
            <a:ext cx="1115290" cy="102210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2</a:t>
            </a:r>
            <a:r>
              <a:rPr lang="ru-RU" dirty="0" smtClean="0"/>
              <a:t>П</a:t>
            </a:r>
            <a:endParaRPr lang="ru-RU" dirty="0"/>
          </a:p>
          <a:p>
            <a:pPr algn="ctr"/>
            <a:r>
              <a:rPr lang="ru-RU" dirty="0"/>
              <a:t>УРОК</a:t>
            </a:r>
          </a:p>
        </p:txBody>
      </p:sp>
      <p:sp>
        <p:nvSpPr>
          <p:cNvPr id="14" name="Овал 13"/>
          <p:cNvSpPr/>
          <p:nvPr/>
        </p:nvSpPr>
        <p:spPr>
          <a:xfrm>
            <a:off x="705345" y="4463989"/>
            <a:ext cx="1115290" cy="1043932"/>
          </a:xfrm>
          <a:prstGeom prst="ellipse">
            <a:avLst/>
          </a:prstGeom>
          <a:solidFill>
            <a:schemeClr val="accent4">
              <a:lumMod val="75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3</a:t>
            </a:r>
            <a:r>
              <a:rPr lang="ru-RU" dirty="0" smtClean="0"/>
              <a:t>П</a:t>
            </a:r>
            <a:endParaRPr lang="ru-RU" dirty="0"/>
          </a:p>
          <a:p>
            <a:pPr algn="ctr"/>
            <a:r>
              <a:rPr lang="ru-RU" dirty="0"/>
              <a:t>УРОК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56169" y="3164691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0697" y="3624707"/>
            <a:ext cx="107766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HIGH QUALITY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369529" y="4033420"/>
            <a:ext cx="0" cy="7741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199450" y="49977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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47166" y="5465658"/>
            <a:ext cx="64472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TRENDING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51189" y="4551362"/>
            <a:ext cx="7408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Знакомство с модулем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turtle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Перемещение, поворот, изменение формы. Цикл.</a:t>
            </a:r>
            <a:endParaRPr lang="ru-RU" sz="2000" dirty="0">
              <a:solidFill>
                <a:schemeClr val="bg2">
                  <a:lumMod val="50000"/>
                </a:schemeClr>
              </a:solidFill>
              <a:cs typeface="Nirmala UI" panose="020B0502040204020203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097" y="5738562"/>
            <a:ext cx="1288903" cy="128890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94475" y="6394950"/>
            <a:ext cx="2050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WWW.CODIM.ONLINE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51189" y="3022190"/>
            <a:ext cx="8759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Типы данных. Числовые и текстовые переменные. Преобразование типов.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51189" y="1386824"/>
            <a:ext cx="8759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Команда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Print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, Случайные числа, Цикл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2451189" y="254506"/>
            <a:ext cx="33763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latin typeface="Nirmala UI" panose="020B0502040204020203" pitchFamily="34" charset="0"/>
                <a:cs typeface="Nirmala UI" panose="020B0502040204020203" pitchFamily="34" charset="0"/>
              </a:rPr>
              <a:t>ПРОБНЫЕ УРОКИ</a:t>
            </a:r>
            <a:endParaRPr lang="en-GB" sz="2800" b="1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04316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4" grpId="0" animBg="1"/>
      <p:bldP spid="17" grpId="0"/>
      <p:bldP spid="18" grpId="0"/>
      <p:bldP spid="21" grpId="0"/>
      <p:bldP spid="2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532" y="-33477"/>
            <a:ext cx="2374189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06723" y="5016025"/>
            <a:ext cx="9183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МОДУЛЬ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TURTLE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  <a:latin typeface="Raleway ExtraBold" panose="020B0903030101060003" pitchFamily="34" charset="-52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61983" y="2002429"/>
            <a:ext cx="1115290" cy="106547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2</a:t>
            </a: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УРОК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61983" y="3565970"/>
            <a:ext cx="1115290" cy="102210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3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4" name="Овал 13"/>
          <p:cNvSpPr/>
          <p:nvPr/>
        </p:nvSpPr>
        <p:spPr>
          <a:xfrm>
            <a:off x="661983" y="5043719"/>
            <a:ext cx="1115290" cy="104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4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56169" y="3164691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0697" y="3624707"/>
            <a:ext cx="107766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HIGH QUALITY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369529" y="4033420"/>
            <a:ext cx="0" cy="7741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199450" y="49977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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47166" y="5465658"/>
            <a:ext cx="64472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TRENDING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51189" y="5565685"/>
            <a:ext cx="7408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Заливка. Функции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begin_fill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 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и </a:t>
            </a:r>
            <a:r>
              <a:rPr lang="en-US" sz="2000" dirty="0" err="1">
                <a:solidFill>
                  <a:schemeClr val="bg2">
                    <a:lumMod val="50000"/>
                  </a:schemeClr>
                </a:solidFill>
              </a:rPr>
              <a:t>end_fill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bg2">
                  <a:lumMod val="50000"/>
                </a:schemeClr>
              </a:solidFill>
              <a:cs typeface="Nirmala UI" panose="020B0502040204020203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097" y="5738562"/>
            <a:ext cx="1288903" cy="128890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94475" y="6394950"/>
            <a:ext cx="2050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WWW.CODIM.ONLINE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51189" y="4077021"/>
            <a:ext cx="8759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Рисунок из окружностей. Функция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circle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Знакомство с цветами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0886" y="3463124"/>
            <a:ext cx="3254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МОДУЛЬ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TURTLE</a:t>
            </a:r>
            <a:endParaRPr lang="en-GB" sz="2800" b="1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06723" y="1940874"/>
            <a:ext cx="3254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МОДУЛЬ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TURTLE</a:t>
            </a:r>
            <a:endParaRPr lang="en-GB" sz="2800" b="1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40886" y="2535168"/>
            <a:ext cx="8759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Печать на сцене. Функция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stamp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Овал 22"/>
          <p:cNvSpPr/>
          <p:nvPr/>
        </p:nvSpPr>
        <p:spPr>
          <a:xfrm>
            <a:off x="661981" y="589756"/>
            <a:ext cx="1115290" cy="10799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1</a:t>
            </a: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51189" y="781532"/>
            <a:ext cx="32548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МОДУЛЬ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TURTLE</a:t>
            </a:r>
            <a:endParaRPr lang="en-US" sz="2800" b="1" dirty="0">
              <a:solidFill>
                <a:schemeClr val="bg2">
                  <a:lumMod val="50000"/>
                </a:schemeClr>
              </a:solidFill>
              <a:latin typeface="Raleway ExtraBold" panose="020B0903030101060003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485246" y="1269636"/>
            <a:ext cx="4751622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Рисуем по координатам. Функция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goto</a:t>
            </a:r>
            <a:endParaRPr lang="en-GB" sz="2400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485246" y="77034"/>
            <a:ext cx="569303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cs typeface="Nirmala UI" panose="020B0502040204020203" pitchFamily="34" charset="0"/>
              </a:rPr>
              <a:t>ПЕРВЫЙ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cs typeface="Nirmala UI" panose="020B0502040204020203" pitchFamily="34" charset="0"/>
              </a:rPr>
              <a:t>МОДУЛЬ – 8 УРОКОВ </a:t>
            </a:r>
            <a:endParaRPr lang="en-GB" sz="2800" b="1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31263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75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75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75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25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25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4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3" grpId="0" animBg="1"/>
      <p:bldP spid="14" grpId="0" animBg="1"/>
      <p:bldP spid="17" grpId="0"/>
      <p:bldP spid="18" grpId="0"/>
      <p:bldP spid="21" grpId="0"/>
      <p:bldP spid="22" grpId="0"/>
      <p:bldP spid="2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534" y="-33477"/>
            <a:ext cx="2372813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455546" y="4943436"/>
            <a:ext cx="918324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МОДУЛЬ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TURTLE</a:t>
            </a:r>
            <a:endParaRPr lang="en-US" sz="2800" b="1" dirty="0" smtClean="0">
              <a:solidFill>
                <a:schemeClr val="bg2">
                  <a:lumMod val="50000"/>
                </a:schemeClr>
              </a:solidFill>
              <a:latin typeface="Raleway ExtraBold" panose="020B0903030101060003" pitchFamily="34" charset="-52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61982" y="1795801"/>
            <a:ext cx="1115290" cy="1065477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6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УРОК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61295" y="3426741"/>
            <a:ext cx="1115290" cy="102210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7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4" name="Овал 13"/>
          <p:cNvSpPr/>
          <p:nvPr/>
        </p:nvSpPr>
        <p:spPr>
          <a:xfrm>
            <a:off x="661295" y="4997774"/>
            <a:ext cx="1115290" cy="1043932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8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56169" y="3164691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0697" y="3624707"/>
            <a:ext cx="107766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HIGH QUALITY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369529" y="4033420"/>
            <a:ext cx="0" cy="7741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199450" y="49977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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47166" y="5465658"/>
            <a:ext cx="64472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TRENDING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05347" y="5459439"/>
            <a:ext cx="7408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Циклическое изменение цвета. Заполнение сцены линиями</a:t>
            </a:r>
            <a:endParaRPr lang="ru-RU" sz="2000" dirty="0">
              <a:solidFill>
                <a:schemeClr val="bg2">
                  <a:lumMod val="50000"/>
                </a:schemeClr>
              </a:solidFill>
              <a:cs typeface="Nirmala UI" panose="020B0502040204020203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097" y="5738562"/>
            <a:ext cx="1288903" cy="1288903"/>
          </a:xfrm>
          <a:prstGeom prst="rect">
            <a:avLst/>
          </a:prstGeom>
        </p:spPr>
      </p:pic>
      <p:sp>
        <p:nvSpPr>
          <p:cNvPr id="28" name="TextBox 27"/>
          <p:cNvSpPr txBox="1"/>
          <p:nvPr/>
        </p:nvSpPr>
        <p:spPr>
          <a:xfrm>
            <a:off x="194475" y="6394950"/>
            <a:ext cx="2050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WWW.CODIM.ONLINE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05347" y="3838273"/>
            <a:ext cx="8759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Пишем текст на сцене с использованием функций. Команда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pos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Рисуем координатную плоскость. 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445985" y="3301542"/>
            <a:ext cx="3254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МОДУЛЬ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TURTLE</a:t>
            </a:r>
            <a:endParaRPr lang="en-GB" sz="2800" b="1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2455546" y="1748811"/>
            <a:ext cx="325480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МОДУЛЬ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TURTLE</a:t>
            </a:r>
            <a:endParaRPr lang="en-GB" sz="2800" b="1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55546" y="2331179"/>
            <a:ext cx="8759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Рисуем с использованием функций.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9" name="Овал 18"/>
          <p:cNvSpPr/>
          <p:nvPr/>
        </p:nvSpPr>
        <p:spPr>
          <a:xfrm>
            <a:off x="661982" y="333697"/>
            <a:ext cx="1115290" cy="107999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5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2450682" y="350472"/>
            <a:ext cx="3254802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</a:rPr>
              <a:t>МОДУЛЬ </a:t>
            </a:r>
            <a:r>
              <a:rPr lang="en-US" sz="2800" b="1" dirty="0" smtClean="0">
                <a:solidFill>
                  <a:schemeClr val="bg2">
                    <a:lumMod val="50000"/>
                  </a:schemeClr>
                </a:solidFill>
              </a:rPr>
              <a:t>TURTLE</a:t>
            </a:r>
            <a:endParaRPr lang="en-US" sz="2800" b="1" dirty="0">
              <a:solidFill>
                <a:schemeClr val="bg2">
                  <a:lumMod val="50000"/>
                </a:schemeClr>
              </a:solidFill>
              <a:latin typeface="Raleway ExtraBold" panose="020B0903030101060003" pitchFamily="34" charset="-52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02396" y="886605"/>
            <a:ext cx="6047938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Рисуем с использованием переменных и циклов.</a:t>
            </a:r>
            <a:endParaRPr lang="en-GB" sz="2000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2554500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5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50" tmFilter="0,0; .5, 1; 1, 1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25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875"/>
                            </p:stCondLst>
                            <p:childTnLst>
                              <p:par>
                                <p:cTn id="1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9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275"/>
                            </p:stCondLst>
                            <p:childTnLst>
                              <p:par>
                                <p:cTn id="21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3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6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1675"/>
                            </p:stCondLst>
                            <p:childTnLst>
                              <p:par>
                                <p:cTn id="31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3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25"/>
                            </p:stCondLst>
                            <p:childTnLst>
                              <p:par>
                                <p:cTn id="3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7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3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2425"/>
                            </p:stCondLst>
                            <p:childTnLst>
                              <p:par>
                                <p:cTn id="4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7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10" grpId="0" animBg="1"/>
      <p:bldP spid="13" grpId="0" animBg="1"/>
      <p:bldP spid="14" grpId="0" animBg="1"/>
      <p:bldP spid="17" grpId="0"/>
      <p:bldP spid="18" grpId="0"/>
      <p:bldP spid="21" grpId="0"/>
      <p:bldP spid="22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534" y="-33477"/>
            <a:ext cx="2374189" cy="6858000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2911" y="600455"/>
            <a:ext cx="1115290" cy="1065477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9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УРОК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2911" y="2012370"/>
            <a:ext cx="1115290" cy="1022102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10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5551" y="3420769"/>
            <a:ext cx="1115290" cy="1043932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11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56169" y="3164691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0697" y="3624707"/>
            <a:ext cx="107766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HIGH QUALITY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369529" y="4033420"/>
            <a:ext cx="0" cy="7741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199450" y="49977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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47166" y="5465658"/>
            <a:ext cx="64472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TRENDING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76763" y="3724734"/>
            <a:ext cx="7408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Методы работы со строками. </a:t>
            </a:r>
            <a:endParaRPr lang="ru-RU" sz="2000" dirty="0">
              <a:solidFill>
                <a:schemeClr val="bg2">
                  <a:lumMod val="50000"/>
                </a:schemeClr>
              </a:solidFill>
              <a:cs typeface="Nirmala UI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25613" y="5262030"/>
            <a:ext cx="7459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Символ переноса строки. Метод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split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Умножение строки на число. Вывод ФИО в рамке.</a:t>
            </a:r>
            <a:endParaRPr lang="en-GB" sz="2400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097" y="5738562"/>
            <a:ext cx="1288903" cy="1288903"/>
          </a:xfrm>
          <a:prstGeom prst="rect">
            <a:avLst/>
          </a:prstGeom>
        </p:spPr>
      </p:pic>
      <p:sp>
        <p:nvSpPr>
          <p:cNvPr id="19" name="Овал 18"/>
          <p:cNvSpPr/>
          <p:nvPr/>
        </p:nvSpPr>
        <p:spPr>
          <a:xfrm>
            <a:off x="661982" y="4997774"/>
            <a:ext cx="1115290" cy="107999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12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4475" y="6394950"/>
            <a:ext cx="2050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WWW.CODIM.ONLINE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51189" y="2323366"/>
            <a:ext cx="8759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Строки и срезы.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51189" y="961026"/>
            <a:ext cx="8759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Типы данных. Вещественные числа. Арифметические операции. Ввод и вывод данных. Калькулятор.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3" name="TextBox 22"/>
          <p:cNvSpPr txBox="1"/>
          <p:nvPr/>
        </p:nvSpPr>
        <p:spPr>
          <a:xfrm>
            <a:off x="2406723" y="56099"/>
            <a:ext cx="563686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cs typeface="Nirmala UI" panose="020B0502040204020203" pitchFamily="34" charset="0"/>
              </a:rPr>
              <a:t>ВТОРОЙ МОДУЛЬ –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cs typeface="Nirmala UI" panose="020B0502040204020203" pitchFamily="34" charset="0"/>
              </a:rPr>
              <a:t>8</a:t>
            </a:r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cs typeface="Nirmala UI" panose="020B0502040204020203" pitchFamily="34" charset="0"/>
              </a:rPr>
              <a:t> УРОКОВ </a:t>
            </a:r>
            <a:endParaRPr lang="en-GB" sz="2800" b="1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45460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4" grpId="0" animBg="1"/>
      <p:bldP spid="17" grpId="0"/>
      <p:bldP spid="18" grpId="0"/>
      <p:bldP spid="21" grpId="0"/>
      <p:bldP spid="22" grpId="0"/>
      <p:bldP spid="1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534" y="47386"/>
            <a:ext cx="2374189" cy="67467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2911" y="600455"/>
            <a:ext cx="1115290" cy="1065477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13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УРОК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2911" y="2012370"/>
            <a:ext cx="1115290" cy="1022102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14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5551" y="3420769"/>
            <a:ext cx="1115290" cy="1043932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15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56169" y="3164691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0697" y="3624707"/>
            <a:ext cx="107766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HIGH QUALITY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369529" y="4033420"/>
            <a:ext cx="0" cy="7741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199450" y="49977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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47166" y="5465658"/>
            <a:ext cx="64472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TRENDING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399201" y="3972827"/>
            <a:ext cx="740824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Знакомство с кортежами. Срезы и методы.</a:t>
            </a:r>
            <a:endParaRPr lang="ru-RU" sz="2000" dirty="0">
              <a:solidFill>
                <a:schemeClr val="bg2">
                  <a:lumMod val="50000"/>
                </a:schemeClr>
              </a:solidFill>
              <a:cs typeface="Nirmala UI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45985" y="5619875"/>
            <a:ext cx="745939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Знакомство со списками. Срезы и методы.</a:t>
            </a:r>
            <a:endParaRPr lang="en-GB" sz="2400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097" y="5738562"/>
            <a:ext cx="1288903" cy="1288903"/>
          </a:xfrm>
          <a:prstGeom prst="rect">
            <a:avLst/>
          </a:prstGeom>
        </p:spPr>
      </p:pic>
      <p:sp>
        <p:nvSpPr>
          <p:cNvPr id="19" name="Овал 18"/>
          <p:cNvSpPr/>
          <p:nvPr/>
        </p:nvSpPr>
        <p:spPr>
          <a:xfrm>
            <a:off x="615551" y="5025690"/>
            <a:ext cx="1115290" cy="1079990"/>
          </a:xfrm>
          <a:prstGeom prst="ellipse">
            <a:avLst/>
          </a:prstGeom>
          <a:solidFill>
            <a:srgbClr val="FFFF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16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4475" y="6394950"/>
            <a:ext cx="2050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WWW.CODIM.ONLINE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45985" y="2526640"/>
            <a:ext cx="8759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Инструменты форматирования строк. Флаги преобразования. 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406723" y="898285"/>
            <a:ext cx="8759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Знакомство с символом табуляции. Рисуем красивые таблички с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данными</a:t>
            </a:r>
            <a:r>
              <a:rPr lang="en-US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2438347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4" grpId="0" animBg="1"/>
      <p:bldP spid="17" grpId="0"/>
      <p:bldP spid="18" grpId="0"/>
      <p:bldP spid="21" grpId="0"/>
      <p:bldP spid="22" grpId="0"/>
      <p:bldP spid="1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2534" y="47386"/>
            <a:ext cx="2374189" cy="6746766"/>
          </a:xfrm>
          <a:prstGeom prst="rect">
            <a:avLst/>
          </a:prstGeom>
          <a:solidFill>
            <a:schemeClr val="accent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>
              <a:solidFill>
                <a:srgbClr val="FFFF00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02911" y="600455"/>
            <a:ext cx="1115290" cy="1065477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17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УРОК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602911" y="2012370"/>
            <a:ext cx="1115290" cy="1022102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18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4" name="Овал 13"/>
          <p:cNvSpPr/>
          <p:nvPr/>
        </p:nvSpPr>
        <p:spPr>
          <a:xfrm>
            <a:off x="615551" y="3420769"/>
            <a:ext cx="1115290" cy="1043932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19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17" name="Прямоугольник 16"/>
          <p:cNvSpPr/>
          <p:nvPr/>
        </p:nvSpPr>
        <p:spPr>
          <a:xfrm>
            <a:off x="7156169" y="3164691"/>
            <a:ext cx="42672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8" name="Прямоугольник 17"/>
          <p:cNvSpPr/>
          <p:nvPr/>
        </p:nvSpPr>
        <p:spPr>
          <a:xfrm>
            <a:off x="6830697" y="3624707"/>
            <a:ext cx="1077664" cy="20005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HIGH QUALITY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cxnSp>
        <p:nvCxnSpPr>
          <p:cNvPr id="20" name="Прямая соединительная линия 19"/>
          <p:cNvCxnSpPr/>
          <p:nvPr/>
        </p:nvCxnSpPr>
        <p:spPr>
          <a:xfrm>
            <a:off x="7369529" y="4033420"/>
            <a:ext cx="0" cy="774114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Прямоугольник 20"/>
          <p:cNvSpPr/>
          <p:nvPr/>
        </p:nvSpPr>
        <p:spPr>
          <a:xfrm>
            <a:off x="7199450" y="4997774"/>
            <a:ext cx="34015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400" dirty="0" smtClean="0">
                <a:solidFill>
                  <a:schemeClr val="bg1"/>
                </a:solidFill>
                <a:latin typeface="FontAwesome" pitchFamily="2" charset="0"/>
              </a:rPr>
              <a:t>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22" name="Прямоугольник 21"/>
          <p:cNvSpPr/>
          <p:nvPr/>
        </p:nvSpPr>
        <p:spPr>
          <a:xfrm>
            <a:off x="7047166" y="5465658"/>
            <a:ext cx="644728" cy="20005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700" dirty="0" smtClean="0">
                <a:solidFill>
                  <a:schemeClr val="bg1"/>
                </a:solidFill>
                <a:latin typeface="Raleway Heavy" panose="020B0003030101060003" pitchFamily="34" charset="0"/>
              </a:rPr>
              <a:t>TRENDING</a:t>
            </a:r>
            <a:endParaRPr lang="en-US" sz="700" dirty="0">
              <a:solidFill>
                <a:schemeClr val="bg1"/>
              </a:solidFill>
              <a:latin typeface="Raleway Heavy" panose="020B0003030101060003" pitchFamily="34" charset="0"/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406723" y="3679477"/>
            <a:ext cx="740824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Строим фигуры по спискам координат. Повторяем списки, циклы и метод </a:t>
            </a:r>
            <a:r>
              <a:rPr lang="ru-RU" sz="2000" dirty="0" err="1" smtClean="0">
                <a:solidFill>
                  <a:schemeClr val="bg2">
                    <a:lumMod val="50000"/>
                  </a:schemeClr>
                </a:solidFill>
              </a:rPr>
              <a:t>goto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ru-RU" sz="2000" dirty="0">
              <a:solidFill>
                <a:schemeClr val="bg2">
                  <a:lumMod val="50000"/>
                </a:schemeClr>
              </a:solidFill>
              <a:cs typeface="Nirmala UI" panose="020B0502040204020203" pitchFamily="34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2451189" y="5211742"/>
            <a:ext cx="745939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Смайлики — коды ASCII . Повторяем циклы, срезы, функцию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ord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Знакомимся с методом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append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GB" sz="2400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  <p:pic>
        <p:nvPicPr>
          <p:cNvPr id="33" name="Рисунок 3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903097" y="5738562"/>
            <a:ext cx="1288903" cy="1288903"/>
          </a:xfrm>
          <a:prstGeom prst="rect">
            <a:avLst/>
          </a:prstGeom>
        </p:spPr>
      </p:pic>
      <p:sp>
        <p:nvSpPr>
          <p:cNvPr id="19" name="Овал 18"/>
          <p:cNvSpPr/>
          <p:nvPr/>
        </p:nvSpPr>
        <p:spPr>
          <a:xfrm>
            <a:off x="610228" y="4997774"/>
            <a:ext cx="1115290" cy="1079990"/>
          </a:xfrm>
          <a:prstGeom prst="ellipse">
            <a:avLst/>
          </a:prstGeom>
          <a:solidFill>
            <a:srgbClr val="FFC000"/>
          </a:solidFill>
          <a:ln>
            <a:solidFill>
              <a:schemeClr val="bg1"/>
            </a:solidFill>
          </a:ln>
          <a:scene3d>
            <a:camera prst="orthographicFront"/>
            <a:lightRig rig="threePt" dir="t"/>
          </a:scene3d>
          <a:sp3d>
            <a:bevelT prst="convex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>
                <a:solidFill>
                  <a:schemeClr val="bg2">
                    <a:lumMod val="50000"/>
                  </a:schemeClr>
                </a:solidFill>
              </a:rPr>
              <a:t>20</a:t>
            </a:r>
            <a:endParaRPr lang="ru-RU" dirty="0">
              <a:solidFill>
                <a:schemeClr val="bg2">
                  <a:lumMod val="50000"/>
                </a:schemeClr>
              </a:solidFill>
            </a:endParaRPr>
          </a:p>
          <a:p>
            <a:pPr algn="ctr"/>
            <a:r>
              <a:rPr lang="ru-RU" dirty="0">
                <a:solidFill>
                  <a:schemeClr val="bg2">
                    <a:lumMod val="50000"/>
                  </a:schemeClr>
                </a:solidFill>
              </a:rPr>
              <a:t>УРОК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194475" y="6394950"/>
            <a:ext cx="205030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/>
                </a:solidFill>
              </a:rPr>
              <a:t>WWW.CODIM.ONLINE</a:t>
            </a:r>
            <a:endParaRPr lang="en-GB" sz="1400" dirty="0">
              <a:solidFill>
                <a:schemeClr val="bg1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451189" y="2169478"/>
            <a:ext cx="875901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Имена и профессии Повторяем использование списков и случайных чисел и преобразования </a:t>
            </a:r>
            <a:r>
              <a:rPr lang="ru-RU" sz="2000" dirty="0" smtClean="0">
                <a:solidFill>
                  <a:schemeClr val="bg2">
                    <a:lumMod val="50000"/>
                  </a:schemeClr>
                </a:solidFill>
              </a:rPr>
              <a:t>типов</a:t>
            </a:r>
            <a:r>
              <a:rPr lang="en-US" sz="2000" dirty="0" smtClean="0">
                <a:solidFill>
                  <a:schemeClr val="bg2">
                    <a:lumMod val="50000"/>
                  </a:schemeClr>
                </a:solidFill>
              </a:rPr>
              <a:t>.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26" name="Прямоугольник 25"/>
          <p:cNvSpPr/>
          <p:nvPr/>
        </p:nvSpPr>
        <p:spPr>
          <a:xfrm>
            <a:off x="2537765" y="937463"/>
            <a:ext cx="875901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Рисуем ASCII </a:t>
            </a:r>
            <a:r>
              <a:rPr lang="ru-RU" sz="2000" dirty="0" err="1">
                <a:solidFill>
                  <a:schemeClr val="bg2">
                    <a:lumMod val="50000"/>
                  </a:schemeClr>
                </a:solidFill>
              </a:rPr>
              <a:t>Art</a:t>
            </a:r>
            <a:r>
              <a:rPr lang="ru-RU" sz="2000" dirty="0">
                <a:solidFill>
                  <a:schemeClr val="bg2">
                    <a:lumMod val="50000"/>
                  </a:schemeClr>
                </a:solidFill>
              </a:rPr>
              <a:t>. Повторяем циклы и списки. </a:t>
            </a:r>
            <a:endParaRPr lang="en-GB" sz="2000" dirty="0">
              <a:solidFill>
                <a:schemeClr val="bg2">
                  <a:lumMod val="50000"/>
                </a:schemeClr>
              </a:solidFill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537765" y="162112"/>
            <a:ext cx="6338816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bg2">
                    <a:lumMod val="50000"/>
                  </a:schemeClr>
                </a:solidFill>
                <a:cs typeface="Nirmala UI" panose="020B0502040204020203" pitchFamily="34" charset="0"/>
              </a:rPr>
              <a:t>ТРЕТИЙ </a:t>
            </a:r>
            <a:r>
              <a:rPr lang="ru-RU" sz="2800" b="1" dirty="0">
                <a:solidFill>
                  <a:schemeClr val="bg2">
                    <a:lumMod val="50000"/>
                  </a:schemeClr>
                </a:solidFill>
                <a:cs typeface="Nirmala UI" panose="020B0502040204020203" pitchFamily="34" charset="0"/>
              </a:rPr>
              <a:t>МОДУЛЬ – 8 УРОКОВ </a:t>
            </a:r>
            <a:endParaRPr lang="en-GB" sz="2800" b="1" dirty="0">
              <a:solidFill>
                <a:schemeClr val="bg2">
                  <a:lumMod val="50000"/>
                </a:schemeClr>
              </a:solidFill>
              <a:latin typeface="Nirmala UI" panose="020B0502040204020203" pitchFamily="34" charset="0"/>
              <a:cs typeface="Nirmala UI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1859282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35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350"/>
                            </p:stCondLst>
                            <p:childTnLst>
                              <p:par>
                                <p:cTn id="9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1" dur="4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750"/>
                            </p:stCondLst>
                            <p:childTnLst>
                              <p:par>
                                <p:cTn id="13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5" dur="4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8" dur="4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1" dur="4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150"/>
                            </p:stCondLst>
                            <p:childTnLst>
                              <p:par>
                                <p:cTn id="23" presetID="22" presetClass="entr" presetSubtype="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35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1500"/>
                            </p:stCondLst>
                            <p:childTnLst>
                              <p:par>
                                <p:cTn id="2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9" dur="4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2" dur="4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5" dur="4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1900"/>
                            </p:stCondLst>
                            <p:childTnLst>
                              <p:par>
                                <p:cTn id="37" presetID="22" presetClass="entr" presetSubtype="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39" dur="4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0" grpId="0" animBg="1"/>
      <p:bldP spid="13" grpId="0" animBg="1"/>
      <p:bldP spid="14" grpId="0" animBg="1"/>
      <p:bldP spid="17" grpId="0"/>
      <p:bldP spid="18" grpId="0"/>
      <p:bldP spid="21" grpId="0"/>
      <p:bldP spid="22" grpId="0"/>
      <p:bldP spid="19" grpId="0" animBg="1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Другая 6">
      <a:majorFont>
        <a:latin typeface="Raleway SemiBold"/>
        <a:ea typeface=""/>
        <a:cs typeface=""/>
      </a:majorFont>
      <a:minorFont>
        <a:latin typeface="Raleway SemiBold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746</Words>
  <Application>Microsoft Office PowerPoint</Application>
  <PresentationFormat>Произвольный</PresentationFormat>
  <Paragraphs>203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RePack by Diakov</dc:creator>
  <cp:lastModifiedBy>BaronSBC</cp:lastModifiedBy>
  <cp:revision>341</cp:revision>
  <dcterms:created xsi:type="dcterms:W3CDTF">2016-11-15T05:15:01Z</dcterms:created>
  <dcterms:modified xsi:type="dcterms:W3CDTF">2020-02-10T07:33:36Z</dcterms:modified>
</cp:coreProperties>
</file>